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sldIdLst>
    <p:sldId id="484" r:id="rId2"/>
    <p:sldId id="550" r:id="rId3"/>
    <p:sldId id="553" r:id="rId4"/>
    <p:sldId id="493" r:id="rId5"/>
    <p:sldId id="495" r:id="rId6"/>
    <p:sldId id="496" r:id="rId7"/>
    <p:sldId id="500" r:id="rId8"/>
    <p:sldId id="510" r:id="rId9"/>
    <p:sldId id="519" r:id="rId10"/>
    <p:sldId id="551" r:id="rId11"/>
    <p:sldId id="511" r:id="rId12"/>
    <p:sldId id="523" r:id="rId13"/>
    <p:sldId id="524" r:id="rId14"/>
    <p:sldId id="512" r:id="rId15"/>
    <p:sldId id="531" r:id="rId16"/>
    <p:sldId id="532" r:id="rId17"/>
    <p:sldId id="533" r:id="rId18"/>
    <p:sldId id="542" r:id="rId19"/>
    <p:sldId id="543" r:id="rId20"/>
    <p:sldId id="502" r:id="rId21"/>
    <p:sldId id="513" r:id="rId22"/>
    <p:sldId id="534" r:id="rId23"/>
    <p:sldId id="514" r:id="rId24"/>
    <p:sldId id="535" r:id="rId25"/>
    <p:sldId id="515" r:id="rId26"/>
    <p:sldId id="536" r:id="rId27"/>
    <p:sldId id="545" r:id="rId28"/>
    <p:sldId id="546" r:id="rId29"/>
    <p:sldId id="503" r:id="rId30"/>
    <p:sldId id="516" r:id="rId31"/>
    <p:sldId id="537" r:id="rId32"/>
    <p:sldId id="517" r:id="rId33"/>
    <p:sldId id="538" r:id="rId34"/>
    <p:sldId id="518" r:id="rId35"/>
    <p:sldId id="539" r:id="rId36"/>
    <p:sldId id="547" r:id="rId37"/>
    <p:sldId id="549" r:id="rId38"/>
    <p:sldId id="548"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0E07983-FC4A-47C7-82D4-DA9F75A44928}">
          <p14:sldIdLst>
            <p14:sldId id="484"/>
            <p14:sldId id="550"/>
            <p14:sldId id="553"/>
            <p14:sldId id="493"/>
            <p14:sldId id="495"/>
            <p14:sldId id="496"/>
            <p14:sldId id="500"/>
            <p14:sldId id="510"/>
            <p14:sldId id="519"/>
            <p14:sldId id="551"/>
            <p14:sldId id="511"/>
            <p14:sldId id="523"/>
            <p14:sldId id="524"/>
            <p14:sldId id="512"/>
            <p14:sldId id="531"/>
            <p14:sldId id="532"/>
            <p14:sldId id="533"/>
            <p14:sldId id="542"/>
            <p14:sldId id="543"/>
            <p14:sldId id="502"/>
            <p14:sldId id="513"/>
            <p14:sldId id="534"/>
            <p14:sldId id="514"/>
            <p14:sldId id="535"/>
            <p14:sldId id="515"/>
            <p14:sldId id="536"/>
            <p14:sldId id="545"/>
            <p14:sldId id="546"/>
            <p14:sldId id="503"/>
            <p14:sldId id="516"/>
            <p14:sldId id="537"/>
            <p14:sldId id="517"/>
            <p14:sldId id="538"/>
            <p14:sldId id="518"/>
            <p14:sldId id="539"/>
            <p14:sldId id="547"/>
            <p14:sldId id="549"/>
            <p14:sldId id="5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FF3300"/>
    <a:srgbClr val="C2FCB2"/>
    <a:srgbClr val="FFFF66"/>
    <a:srgbClr val="993300"/>
    <a:srgbClr val="C89800"/>
    <a:srgbClr val="EFFFEB"/>
    <a:srgbClr val="D7FFCD"/>
    <a:srgbClr val="D5FFF7"/>
    <a:srgbClr val="DEF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59" autoAdjust="0"/>
  </p:normalViewPr>
  <p:slideViewPr>
    <p:cSldViewPr>
      <p:cViewPr varScale="1">
        <p:scale>
          <a:sx n="85" d="100"/>
          <a:sy n="85"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2C7F7-0573-4725-BBF4-A0F1B46A14D8}" type="doc">
      <dgm:prSet loTypeId="urn:microsoft.com/office/officeart/2008/layout/VerticalCurvedList" loCatId="list" qsTypeId="urn:microsoft.com/office/officeart/2005/8/quickstyle/3d3" qsCatId="3D" csTypeId="urn:microsoft.com/office/officeart/2005/8/colors/colorful5" csCatId="colorful" phldr="1"/>
      <dgm:spPr/>
    </dgm:pt>
    <dgm:pt modelId="{BCB3356C-259C-417F-B833-A06D260B687C}">
      <dgm:prSet phldrT="[Текст]" custT="1"/>
      <dgm:spPr/>
      <dgm:t>
        <a:bodyPr/>
        <a:lstStyle/>
        <a:p>
          <a:r>
            <a:rPr lang="uk-UA" sz="1400" b="0" dirty="0">
              <a:solidFill>
                <a:schemeClr val="tx1"/>
              </a:solidFill>
              <a:latin typeface="Arial" panose="020B0604020202020204" pitchFamily="34" charset="0"/>
              <a:cs typeface="Arial" panose="020B0604020202020204" pitchFamily="34" charset="0"/>
            </a:rPr>
            <a:t>Відтік молоді із міста, втрата людського потенціалу</a:t>
          </a:r>
          <a:endParaRPr lang="ru-RU" sz="1400" b="0" dirty="0">
            <a:solidFill>
              <a:schemeClr val="tx1"/>
            </a:solidFill>
            <a:latin typeface="Arial" panose="020B0604020202020204" pitchFamily="34" charset="0"/>
            <a:cs typeface="Arial" panose="020B0604020202020204" pitchFamily="34" charset="0"/>
          </a:endParaRPr>
        </a:p>
      </dgm:t>
    </dgm:pt>
    <dgm:pt modelId="{B51CC0A4-C085-4031-A7A2-6D2C43B104E2}" type="parTrans" cxnId="{1ED9CF94-2181-4846-97DB-CA5D2BBF732B}">
      <dgm:prSet/>
      <dgm:spPr/>
      <dgm:t>
        <a:bodyPr/>
        <a:lstStyle/>
        <a:p>
          <a:endParaRPr lang="ru-RU" sz="1400">
            <a:solidFill>
              <a:schemeClr val="tx1"/>
            </a:solidFill>
          </a:endParaRPr>
        </a:p>
      </dgm:t>
    </dgm:pt>
    <dgm:pt modelId="{53519B3A-74D4-4883-B520-FE1DC5FAFE18}" type="sibTrans" cxnId="{1ED9CF94-2181-4846-97DB-CA5D2BBF732B}">
      <dgm:prSet/>
      <dgm:spPr/>
      <dgm:t>
        <a:bodyPr/>
        <a:lstStyle/>
        <a:p>
          <a:endParaRPr lang="ru-RU" sz="1400">
            <a:solidFill>
              <a:schemeClr val="tx1"/>
            </a:solidFill>
          </a:endParaRPr>
        </a:p>
      </dgm:t>
    </dgm:pt>
    <dgm:pt modelId="{8B1B3524-2D59-45C2-8820-020473483E81}">
      <dgm:prSet phldrT="[Текст]" custT="1"/>
      <dgm:spPr/>
      <dgm:t>
        <a:bodyPr/>
        <a:lstStyle/>
        <a:p>
          <a:r>
            <a:rPr lang="uk-UA" sz="1400" b="0" dirty="0">
              <a:solidFill>
                <a:schemeClr val="tx1"/>
              </a:solidFill>
              <a:latin typeface="Arial" panose="020B0604020202020204" pitchFamily="34" charset="0"/>
              <a:cs typeface="Arial" panose="020B0604020202020204" pitchFamily="34" charset="0"/>
            </a:rPr>
            <a:t>Низький рівень оплати праці</a:t>
          </a:r>
          <a:endParaRPr lang="ru-RU" sz="1400" b="0" dirty="0">
            <a:solidFill>
              <a:schemeClr val="tx1"/>
            </a:solidFill>
          </a:endParaRPr>
        </a:p>
      </dgm:t>
    </dgm:pt>
    <dgm:pt modelId="{09296AFB-BFEF-4D87-B447-A1F57F248529}" type="parTrans" cxnId="{3D25294B-C4BC-46C2-A65B-C89DDDAF3068}">
      <dgm:prSet/>
      <dgm:spPr/>
      <dgm:t>
        <a:bodyPr/>
        <a:lstStyle/>
        <a:p>
          <a:endParaRPr lang="ru-RU" sz="1400">
            <a:solidFill>
              <a:schemeClr val="tx1"/>
            </a:solidFill>
          </a:endParaRPr>
        </a:p>
      </dgm:t>
    </dgm:pt>
    <dgm:pt modelId="{44C6419C-6115-41EB-AAA9-79F7DD467EB7}" type="sibTrans" cxnId="{3D25294B-C4BC-46C2-A65B-C89DDDAF3068}">
      <dgm:prSet/>
      <dgm:spPr/>
      <dgm:t>
        <a:bodyPr/>
        <a:lstStyle/>
        <a:p>
          <a:endParaRPr lang="ru-RU" sz="1400">
            <a:solidFill>
              <a:schemeClr val="tx1"/>
            </a:solidFill>
          </a:endParaRPr>
        </a:p>
      </dgm:t>
    </dgm:pt>
    <dgm:pt modelId="{17432479-BD90-498B-9330-6C7C23B8B5BB}">
      <dgm:prSet phldrT="[Текст]" custT="1"/>
      <dgm:spPr/>
      <dgm:t>
        <a:bodyPr/>
        <a:lstStyle/>
        <a:p>
          <a:r>
            <a:rPr lang="uk-UA" sz="1400" b="0" dirty="0">
              <a:solidFill>
                <a:schemeClr val="tx1"/>
              </a:solidFill>
              <a:latin typeface="Arial" panose="020B0604020202020204" pitchFamily="34" charset="0"/>
              <a:cs typeface="Arial" panose="020B0604020202020204" pitchFamily="34" charset="0"/>
            </a:rPr>
            <a:t>Недоступність придбання житла, особливо для молоді</a:t>
          </a:r>
          <a:endParaRPr lang="ru-RU" sz="1400" b="0" dirty="0">
            <a:solidFill>
              <a:schemeClr val="tx1"/>
            </a:solidFill>
          </a:endParaRPr>
        </a:p>
      </dgm:t>
    </dgm:pt>
    <dgm:pt modelId="{6317EF51-BFD7-4CA8-AA16-7B6962237D2C}" type="parTrans" cxnId="{F350C15A-C171-4A19-AD86-CD0324A656A9}">
      <dgm:prSet/>
      <dgm:spPr/>
      <dgm:t>
        <a:bodyPr/>
        <a:lstStyle/>
        <a:p>
          <a:endParaRPr lang="ru-RU" sz="1400">
            <a:solidFill>
              <a:schemeClr val="tx1"/>
            </a:solidFill>
          </a:endParaRPr>
        </a:p>
      </dgm:t>
    </dgm:pt>
    <dgm:pt modelId="{68D964DE-682A-4686-B124-D831F15D684B}" type="sibTrans" cxnId="{F350C15A-C171-4A19-AD86-CD0324A656A9}">
      <dgm:prSet/>
      <dgm:spPr/>
      <dgm:t>
        <a:bodyPr/>
        <a:lstStyle/>
        <a:p>
          <a:endParaRPr lang="ru-RU" sz="1400">
            <a:solidFill>
              <a:schemeClr val="tx1"/>
            </a:solidFill>
          </a:endParaRPr>
        </a:p>
      </dgm:t>
    </dgm:pt>
    <dgm:pt modelId="{6C3463ED-82B8-4353-875B-361532AC2C2A}">
      <dgm:prSet custT="1"/>
      <dgm:spPr/>
      <dgm:t>
        <a:bodyPr/>
        <a:lstStyle/>
        <a:p>
          <a:r>
            <a:rPr lang="uk-UA" sz="1400" b="0" dirty="0">
              <a:solidFill>
                <a:schemeClr val="tx1"/>
              </a:solidFill>
              <a:latin typeface="Arial" panose="020B0604020202020204" pitchFamily="34" charset="0"/>
              <a:cs typeface="Arial" panose="020B0604020202020204" pitchFamily="34" charset="0"/>
            </a:rPr>
            <a:t>Безпека не задовольняє  сучасні вимоги суспільства</a:t>
          </a:r>
        </a:p>
      </dgm:t>
    </dgm:pt>
    <dgm:pt modelId="{DCEA4FF3-71CE-46C1-9AF7-9F075E1BDE2C}" type="parTrans" cxnId="{76D38693-9E12-43BA-B16A-551F05E8177B}">
      <dgm:prSet/>
      <dgm:spPr/>
      <dgm:t>
        <a:bodyPr/>
        <a:lstStyle/>
        <a:p>
          <a:endParaRPr lang="ru-RU" sz="1400">
            <a:solidFill>
              <a:schemeClr val="tx1"/>
            </a:solidFill>
          </a:endParaRPr>
        </a:p>
      </dgm:t>
    </dgm:pt>
    <dgm:pt modelId="{EE7BCD00-275E-4687-B780-328F1FF4E89D}" type="sibTrans" cxnId="{76D38693-9E12-43BA-B16A-551F05E8177B}">
      <dgm:prSet/>
      <dgm:spPr/>
      <dgm:t>
        <a:bodyPr/>
        <a:lstStyle/>
        <a:p>
          <a:endParaRPr lang="ru-RU" sz="1400">
            <a:solidFill>
              <a:schemeClr val="tx1"/>
            </a:solidFill>
          </a:endParaRPr>
        </a:p>
      </dgm:t>
    </dgm:pt>
    <dgm:pt modelId="{EE7EC16B-6E9D-4FE2-A2EA-01709B4CBD49}">
      <dgm:prSet custT="1"/>
      <dgm:spPr/>
      <dgm:t>
        <a:bodyPr/>
        <a:lstStyle/>
        <a:p>
          <a:r>
            <a:rPr lang="uk-UA" sz="1400" b="0" dirty="0">
              <a:solidFill>
                <a:schemeClr val="tx1"/>
              </a:solidFill>
              <a:latin typeface="Arial" panose="020B0604020202020204" pitchFamily="34" charset="0"/>
              <a:cs typeface="Arial" panose="020B0604020202020204" pitchFamily="34" charset="0"/>
            </a:rPr>
            <a:t>Якість медичної допомоги населенню</a:t>
          </a:r>
        </a:p>
      </dgm:t>
    </dgm:pt>
    <dgm:pt modelId="{3A43807C-6DFD-441E-9067-6AD87B1479B8}" type="parTrans" cxnId="{EC4F1502-DB60-4E6A-86C7-BCF2A8998922}">
      <dgm:prSet/>
      <dgm:spPr/>
      <dgm:t>
        <a:bodyPr/>
        <a:lstStyle/>
        <a:p>
          <a:endParaRPr lang="ru-RU" sz="1400">
            <a:solidFill>
              <a:schemeClr val="tx1"/>
            </a:solidFill>
          </a:endParaRPr>
        </a:p>
      </dgm:t>
    </dgm:pt>
    <dgm:pt modelId="{5151928A-6BE9-4C53-9EE1-AFA80E82C34E}" type="sibTrans" cxnId="{EC4F1502-DB60-4E6A-86C7-BCF2A8998922}">
      <dgm:prSet/>
      <dgm:spPr/>
      <dgm:t>
        <a:bodyPr/>
        <a:lstStyle/>
        <a:p>
          <a:endParaRPr lang="ru-RU" sz="1400">
            <a:solidFill>
              <a:schemeClr val="tx1"/>
            </a:solidFill>
          </a:endParaRPr>
        </a:p>
      </dgm:t>
    </dgm:pt>
    <dgm:pt modelId="{775DE183-1BBD-428A-92B4-6D993DCAD55C}" type="pres">
      <dgm:prSet presAssocID="{1C82C7F7-0573-4725-BBF4-A0F1B46A14D8}" presName="Name0" presStyleCnt="0">
        <dgm:presLayoutVars>
          <dgm:chMax val="7"/>
          <dgm:chPref val="7"/>
          <dgm:dir/>
        </dgm:presLayoutVars>
      </dgm:prSet>
      <dgm:spPr/>
    </dgm:pt>
    <dgm:pt modelId="{AF7F5B2E-21EE-4931-A7F9-AE9378ACAE8F}" type="pres">
      <dgm:prSet presAssocID="{1C82C7F7-0573-4725-BBF4-A0F1B46A14D8}" presName="Name1" presStyleCnt="0"/>
      <dgm:spPr/>
    </dgm:pt>
    <dgm:pt modelId="{9B52B819-54A6-4E94-9497-089F65EF2407}" type="pres">
      <dgm:prSet presAssocID="{1C82C7F7-0573-4725-BBF4-A0F1B46A14D8}" presName="cycle" presStyleCnt="0"/>
      <dgm:spPr/>
    </dgm:pt>
    <dgm:pt modelId="{2AAA5C49-5364-453D-8D43-372707204883}" type="pres">
      <dgm:prSet presAssocID="{1C82C7F7-0573-4725-BBF4-A0F1B46A14D8}" presName="srcNode" presStyleLbl="node1" presStyleIdx="0" presStyleCnt="5"/>
      <dgm:spPr/>
    </dgm:pt>
    <dgm:pt modelId="{A964E343-D859-4ABD-A613-E993F712F289}" type="pres">
      <dgm:prSet presAssocID="{1C82C7F7-0573-4725-BBF4-A0F1B46A14D8}" presName="conn" presStyleLbl="parChTrans1D2" presStyleIdx="0" presStyleCnt="1"/>
      <dgm:spPr/>
    </dgm:pt>
    <dgm:pt modelId="{8C57C9E1-3CB4-47A4-9D17-066D9867EDD8}" type="pres">
      <dgm:prSet presAssocID="{1C82C7F7-0573-4725-BBF4-A0F1B46A14D8}" presName="extraNode" presStyleLbl="node1" presStyleIdx="0" presStyleCnt="5"/>
      <dgm:spPr/>
    </dgm:pt>
    <dgm:pt modelId="{F24386BD-F8A9-47B9-8CC0-84D0D623B046}" type="pres">
      <dgm:prSet presAssocID="{1C82C7F7-0573-4725-BBF4-A0F1B46A14D8}" presName="dstNode" presStyleLbl="node1" presStyleIdx="0" presStyleCnt="5"/>
      <dgm:spPr/>
    </dgm:pt>
    <dgm:pt modelId="{D1FD0DAC-ADA8-4774-82B7-0E963E13E168}" type="pres">
      <dgm:prSet presAssocID="{BCB3356C-259C-417F-B833-A06D260B687C}" presName="text_1" presStyleLbl="node1" presStyleIdx="0" presStyleCnt="5">
        <dgm:presLayoutVars>
          <dgm:bulletEnabled val="1"/>
        </dgm:presLayoutVars>
      </dgm:prSet>
      <dgm:spPr/>
    </dgm:pt>
    <dgm:pt modelId="{EF9884D0-9339-45DC-AD7E-3EA1D6005145}" type="pres">
      <dgm:prSet presAssocID="{BCB3356C-259C-417F-B833-A06D260B687C}" presName="accent_1" presStyleCnt="0"/>
      <dgm:spPr/>
    </dgm:pt>
    <dgm:pt modelId="{22BBDDFC-37E8-45B2-A0C5-FCDBA886CBDD}" type="pres">
      <dgm:prSet presAssocID="{BCB3356C-259C-417F-B833-A06D260B687C}" presName="accentRepeatNode" presStyleLbl="solidFgAcc1" presStyleIdx="0" presStyleCnt="5"/>
      <dgm:spPr>
        <a:solidFill>
          <a:srgbClr val="FFC000"/>
        </a:solidFill>
      </dgm:spPr>
    </dgm:pt>
    <dgm:pt modelId="{6C62FCBB-2D13-4630-A35E-812787F61523}" type="pres">
      <dgm:prSet presAssocID="{8B1B3524-2D59-45C2-8820-020473483E81}" presName="text_2" presStyleLbl="node1" presStyleIdx="1" presStyleCnt="5" custLinFactNeighborX="350" custLinFactNeighborY="-4168">
        <dgm:presLayoutVars>
          <dgm:bulletEnabled val="1"/>
        </dgm:presLayoutVars>
      </dgm:prSet>
      <dgm:spPr/>
    </dgm:pt>
    <dgm:pt modelId="{7A8641CD-9A48-48EE-9C4D-776DAD2FEBE4}" type="pres">
      <dgm:prSet presAssocID="{8B1B3524-2D59-45C2-8820-020473483E81}" presName="accent_2" presStyleCnt="0"/>
      <dgm:spPr/>
    </dgm:pt>
    <dgm:pt modelId="{993D3954-D293-4BF8-8BBC-F89A13A0146F}" type="pres">
      <dgm:prSet presAssocID="{8B1B3524-2D59-45C2-8820-020473483E81}" presName="accentRepeatNode" presStyleLbl="solidFgAcc1" presStyleIdx="1" presStyleCnt="5"/>
      <dgm:spPr>
        <a:solidFill>
          <a:srgbClr val="92D050"/>
        </a:solidFill>
      </dgm:spPr>
    </dgm:pt>
    <dgm:pt modelId="{890FB232-5871-415F-A009-1EC32E7D758F}" type="pres">
      <dgm:prSet presAssocID="{17432479-BD90-498B-9330-6C7C23B8B5BB}" presName="text_3" presStyleLbl="node1" presStyleIdx="2" presStyleCnt="5">
        <dgm:presLayoutVars>
          <dgm:bulletEnabled val="1"/>
        </dgm:presLayoutVars>
      </dgm:prSet>
      <dgm:spPr/>
    </dgm:pt>
    <dgm:pt modelId="{05FB85EA-5F36-405F-9DB4-4CD477D65C15}" type="pres">
      <dgm:prSet presAssocID="{17432479-BD90-498B-9330-6C7C23B8B5BB}" presName="accent_3" presStyleCnt="0"/>
      <dgm:spPr/>
    </dgm:pt>
    <dgm:pt modelId="{01E1B5BD-4F65-4F07-8A7C-F66D7EEAA2ED}" type="pres">
      <dgm:prSet presAssocID="{17432479-BD90-498B-9330-6C7C23B8B5BB}" presName="accentRepeatNode" presStyleLbl="solidFgAcc1" presStyleIdx="2" presStyleCnt="5"/>
      <dgm:spPr>
        <a:solidFill>
          <a:srgbClr val="00B0F0"/>
        </a:solidFill>
      </dgm:spPr>
    </dgm:pt>
    <dgm:pt modelId="{C78FA786-48FC-492A-9CDD-B41F59C6C728}" type="pres">
      <dgm:prSet presAssocID="{6C3463ED-82B8-4353-875B-361532AC2C2A}" presName="text_4" presStyleLbl="node1" presStyleIdx="3" presStyleCnt="5">
        <dgm:presLayoutVars>
          <dgm:bulletEnabled val="1"/>
        </dgm:presLayoutVars>
      </dgm:prSet>
      <dgm:spPr/>
    </dgm:pt>
    <dgm:pt modelId="{A412891E-3C81-4767-A13D-E1C22328B985}" type="pres">
      <dgm:prSet presAssocID="{6C3463ED-82B8-4353-875B-361532AC2C2A}" presName="accent_4" presStyleCnt="0"/>
      <dgm:spPr/>
    </dgm:pt>
    <dgm:pt modelId="{5AE44142-514C-4198-8118-FF20C783C49B}" type="pres">
      <dgm:prSet presAssocID="{6C3463ED-82B8-4353-875B-361532AC2C2A}" presName="accentRepeatNode" presStyleLbl="solidFgAcc1" presStyleIdx="3" presStyleCnt="5"/>
      <dgm:spPr>
        <a:solidFill>
          <a:srgbClr val="7030A0"/>
        </a:solidFill>
      </dgm:spPr>
    </dgm:pt>
    <dgm:pt modelId="{7A47C136-54C4-47C1-9C66-64C7ABC67FBC}" type="pres">
      <dgm:prSet presAssocID="{EE7EC16B-6E9D-4FE2-A2EA-01709B4CBD49}" presName="text_5" presStyleLbl="node1" presStyleIdx="4" presStyleCnt="5">
        <dgm:presLayoutVars>
          <dgm:bulletEnabled val="1"/>
        </dgm:presLayoutVars>
      </dgm:prSet>
      <dgm:spPr/>
    </dgm:pt>
    <dgm:pt modelId="{03DC630A-3BE8-427A-A3C9-A72E037ADEBE}" type="pres">
      <dgm:prSet presAssocID="{EE7EC16B-6E9D-4FE2-A2EA-01709B4CBD49}" presName="accent_5" presStyleCnt="0"/>
      <dgm:spPr/>
    </dgm:pt>
    <dgm:pt modelId="{669D1F75-9D3C-4CEF-82CB-D22AB9BFDE5A}" type="pres">
      <dgm:prSet presAssocID="{EE7EC16B-6E9D-4FE2-A2EA-01709B4CBD49}" presName="accentRepeatNode" presStyleLbl="solidFgAcc1" presStyleIdx="4" presStyleCnt="5"/>
      <dgm:spPr>
        <a:solidFill>
          <a:srgbClr val="00B050"/>
        </a:solidFill>
      </dgm:spPr>
    </dgm:pt>
  </dgm:ptLst>
  <dgm:cxnLst>
    <dgm:cxn modelId="{EC4F1502-DB60-4E6A-86C7-BCF2A8998922}" srcId="{1C82C7F7-0573-4725-BBF4-A0F1B46A14D8}" destId="{EE7EC16B-6E9D-4FE2-A2EA-01709B4CBD49}" srcOrd="4" destOrd="0" parTransId="{3A43807C-6DFD-441E-9067-6AD87B1479B8}" sibTransId="{5151928A-6BE9-4C53-9EE1-AFA80E82C34E}"/>
    <dgm:cxn modelId="{7CD4D828-57C2-4328-B3B1-2EC11F98BE86}" type="presOf" srcId="{1C82C7F7-0573-4725-BBF4-A0F1B46A14D8}" destId="{775DE183-1BBD-428A-92B4-6D993DCAD55C}" srcOrd="0" destOrd="0" presId="urn:microsoft.com/office/officeart/2008/layout/VerticalCurvedList"/>
    <dgm:cxn modelId="{3D25294B-C4BC-46C2-A65B-C89DDDAF3068}" srcId="{1C82C7F7-0573-4725-BBF4-A0F1B46A14D8}" destId="{8B1B3524-2D59-45C2-8820-020473483E81}" srcOrd="1" destOrd="0" parTransId="{09296AFB-BFEF-4D87-B447-A1F57F248529}" sibTransId="{44C6419C-6115-41EB-AAA9-79F7DD467EB7}"/>
    <dgm:cxn modelId="{F350C15A-C171-4A19-AD86-CD0324A656A9}" srcId="{1C82C7F7-0573-4725-BBF4-A0F1B46A14D8}" destId="{17432479-BD90-498B-9330-6C7C23B8B5BB}" srcOrd="2" destOrd="0" parTransId="{6317EF51-BFD7-4CA8-AA16-7B6962237D2C}" sibTransId="{68D964DE-682A-4686-B124-D831F15D684B}"/>
    <dgm:cxn modelId="{A397D07D-160B-4354-80EE-803B3C35E130}" type="presOf" srcId="{BCB3356C-259C-417F-B833-A06D260B687C}" destId="{D1FD0DAC-ADA8-4774-82B7-0E963E13E168}" srcOrd="0" destOrd="0" presId="urn:microsoft.com/office/officeart/2008/layout/VerticalCurvedList"/>
    <dgm:cxn modelId="{BBB5E991-C19D-4090-96BD-99B6D680A832}" type="presOf" srcId="{6C3463ED-82B8-4353-875B-361532AC2C2A}" destId="{C78FA786-48FC-492A-9CDD-B41F59C6C728}" srcOrd="0" destOrd="0" presId="urn:microsoft.com/office/officeart/2008/layout/VerticalCurvedList"/>
    <dgm:cxn modelId="{76D38693-9E12-43BA-B16A-551F05E8177B}" srcId="{1C82C7F7-0573-4725-BBF4-A0F1B46A14D8}" destId="{6C3463ED-82B8-4353-875B-361532AC2C2A}" srcOrd="3" destOrd="0" parTransId="{DCEA4FF3-71CE-46C1-9AF7-9F075E1BDE2C}" sibTransId="{EE7BCD00-275E-4687-B780-328F1FF4E89D}"/>
    <dgm:cxn modelId="{48CD6794-5BC1-4824-B578-EAB6D69EB268}" type="presOf" srcId="{17432479-BD90-498B-9330-6C7C23B8B5BB}" destId="{890FB232-5871-415F-A009-1EC32E7D758F}" srcOrd="0" destOrd="0" presId="urn:microsoft.com/office/officeart/2008/layout/VerticalCurvedList"/>
    <dgm:cxn modelId="{F2C67B94-3FFF-4E27-AACA-436D39C87708}" type="presOf" srcId="{8B1B3524-2D59-45C2-8820-020473483E81}" destId="{6C62FCBB-2D13-4630-A35E-812787F61523}" srcOrd="0" destOrd="0" presId="urn:microsoft.com/office/officeart/2008/layout/VerticalCurvedList"/>
    <dgm:cxn modelId="{1ED9CF94-2181-4846-97DB-CA5D2BBF732B}" srcId="{1C82C7F7-0573-4725-BBF4-A0F1B46A14D8}" destId="{BCB3356C-259C-417F-B833-A06D260B687C}" srcOrd="0" destOrd="0" parTransId="{B51CC0A4-C085-4031-A7A2-6D2C43B104E2}" sibTransId="{53519B3A-74D4-4883-B520-FE1DC5FAFE18}"/>
    <dgm:cxn modelId="{E03A5E95-CCEC-4E5E-B5EF-C13D1232C52A}" type="presOf" srcId="{EE7EC16B-6E9D-4FE2-A2EA-01709B4CBD49}" destId="{7A47C136-54C4-47C1-9C66-64C7ABC67FBC}" srcOrd="0" destOrd="0" presId="urn:microsoft.com/office/officeart/2008/layout/VerticalCurvedList"/>
    <dgm:cxn modelId="{20FEACAC-0BD8-49E1-8031-F42FF907E6B2}" type="presOf" srcId="{53519B3A-74D4-4883-B520-FE1DC5FAFE18}" destId="{A964E343-D859-4ABD-A613-E993F712F289}" srcOrd="0" destOrd="0" presId="urn:microsoft.com/office/officeart/2008/layout/VerticalCurvedList"/>
    <dgm:cxn modelId="{9A7806C9-8385-447E-9B98-409B72250D85}" type="presParOf" srcId="{775DE183-1BBD-428A-92B4-6D993DCAD55C}" destId="{AF7F5B2E-21EE-4931-A7F9-AE9378ACAE8F}" srcOrd="0" destOrd="0" presId="urn:microsoft.com/office/officeart/2008/layout/VerticalCurvedList"/>
    <dgm:cxn modelId="{47A7DAAD-78C0-48A6-A1CC-B7C04FE012F7}" type="presParOf" srcId="{AF7F5B2E-21EE-4931-A7F9-AE9378ACAE8F}" destId="{9B52B819-54A6-4E94-9497-089F65EF2407}" srcOrd="0" destOrd="0" presId="urn:microsoft.com/office/officeart/2008/layout/VerticalCurvedList"/>
    <dgm:cxn modelId="{1A59D981-004A-448A-A130-DE3A43F1C000}" type="presParOf" srcId="{9B52B819-54A6-4E94-9497-089F65EF2407}" destId="{2AAA5C49-5364-453D-8D43-372707204883}" srcOrd="0" destOrd="0" presId="urn:microsoft.com/office/officeart/2008/layout/VerticalCurvedList"/>
    <dgm:cxn modelId="{C9CE505A-544F-4C99-A8CA-B47199AB90D0}" type="presParOf" srcId="{9B52B819-54A6-4E94-9497-089F65EF2407}" destId="{A964E343-D859-4ABD-A613-E993F712F289}" srcOrd="1" destOrd="0" presId="urn:microsoft.com/office/officeart/2008/layout/VerticalCurvedList"/>
    <dgm:cxn modelId="{989A293E-52F2-4546-AAE3-3154A27186EB}" type="presParOf" srcId="{9B52B819-54A6-4E94-9497-089F65EF2407}" destId="{8C57C9E1-3CB4-47A4-9D17-066D9867EDD8}" srcOrd="2" destOrd="0" presId="urn:microsoft.com/office/officeart/2008/layout/VerticalCurvedList"/>
    <dgm:cxn modelId="{00B2B0BF-5F8C-4BDC-B1E6-E023A9C4F7B6}" type="presParOf" srcId="{9B52B819-54A6-4E94-9497-089F65EF2407}" destId="{F24386BD-F8A9-47B9-8CC0-84D0D623B046}" srcOrd="3" destOrd="0" presId="urn:microsoft.com/office/officeart/2008/layout/VerticalCurvedList"/>
    <dgm:cxn modelId="{A78D2078-92B7-4362-B477-5933854CF0E2}" type="presParOf" srcId="{AF7F5B2E-21EE-4931-A7F9-AE9378ACAE8F}" destId="{D1FD0DAC-ADA8-4774-82B7-0E963E13E168}" srcOrd="1" destOrd="0" presId="urn:microsoft.com/office/officeart/2008/layout/VerticalCurvedList"/>
    <dgm:cxn modelId="{7BC2E79B-F373-499D-9FDC-455547399F61}" type="presParOf" srcId="{AF7F5B2E-21EE-4931-A7F9-AE9378ACAE8F}" destId="{EF9884D0-9339-45DC-AD7E-3EA1D6005145}" srcOrd="2" destOrd="0" presId="urn:microsoft.com/office/officeart/2008/layout/VerticalCurvedList"/>
    <dgm:cxn modelId="{86DF1FCF-3018-4BD9-BA5A-3C9390D2AEEC}" type="presParOf" srcId="{EF9884D0-9339-45DC-AD7E-3EA1D6005145}" destId="{22BBDDFC-37E8-45B2-A0C5-FCDBA886CBDD}" srcOrd="0" destOrd="0" presId="urn:microsoft.com/office/officeart/2008/layout/VerticalCurvedList"/>
    <dgm:cxn modelId="{C47767A0-E818-42D9-B127-7B5A1425A96A}" type="presParOf" srcId="{AF7F5B2E-21EE-4931-A7F9-AE9378ACAE8F}" destId="{6C62FCBB-2D13-4630-A35E-812787F61523}" srcOrd="3" destOrd="0" presId="urn:microsoft.com/office/officeart/2008/layout/VerticalCurvedList"/>
    <dgm:cxn modelId="{12A86ED9-714F-47D7-8C0D-0AC348E4E2B6}" type="presParOf" srcId="{AF7F5B2E-21EE-4931-A7F9-AE9378ACAE8F}" destId="{7A8641CD-9A48-48EE-9C4D-776DAD2FEBE4}" srcOrd="4" destOrd="0" presId="urn:microsoft.com/office/officeart/2008/layout/VerticalCurvedList"/>
    <dgm:cxn modelId="{F65F1A50-3A35-4A2C-9356-15CE294980B0}" type="presParOf" srcId="{7A8641CD-9A48-48EE-9C4D-776DAD2FEBE4}" destId="{993D3954-D293-4BF8-8BBC-F89A13A0146F}" srcOrd="0" destOrd="0" presId="urn:microsoft.com/office/officeart/2008/layout/VerticalCurvedList"/>
    <dgm:cxn modelId="{E17817ED-C0FF-43F1-AC5E-384177C6F024}" type="presParOf" srcId="{AF7F5B2E-21EE-4931-A7F9-AE9378ACAE8F}" destId="{890FB232-5871-415F-A009-1EC32E7D758F}" srcOrd="5" destOrd="0" presId="urn:microsoft.com/office/officeart/2008/layout/VerticalCurvedList"/>
    <dgm:cxn modelId="{716FA7BD-F204-4A4B-8BBF-6DD28A1A99EE}" type="presParOf" srcId="{AF7F5B2E-21EE-4931-A7F9-AE9378ACAE8F}" destId="{05FB85EA-5F36-405F-9DB4-4CD477D65C15}" srcOrd="6" destOrd="0" presId="urn:microsoft.com/office/officeart/2008/layout/VerticalCurvedList"/>
    <dgm:cxn modelId="{B16008DB-44C5-4950-9592-7DEF0D957119}" type="presParOf" srcId="{05FB85EA-5F36-405F-9DB4-4CD477D65C15}" destId="{01E1B5BD-4F65-4F07-8A7C-F66D7EEAA2ED}" srcOrd="0" destOrd="0" presId="urn:microsoft.com/office/officeart/2008/layout/VerticalCurvedList"/>
    <dgm:cxn modelId="{ED00B3CA-1C88-4EB9-9A31-BB502085FC6C}" type="presParOf" srcId="{AF7F5B2E-21EE-4931-A7F9-AE9378ACAE8F}" destId="{C78FA786-48FC-492A-9CDD-B41F59C6C728}" srcOrd="7" destOrd="0" presId="urn:microsoft.com/office/officeart/2008/layout/VerticalCurvedList"/>
    <dgm:cxn modelId="{D5183D11-B011-48B4-884A-1F0DCFD30246}" type="presParOf" srcId="{AF7F5B2E-21EE-4931-A7F9-AE9378ACAE8F}" destId="{A412891E-3C81-4767-A13D-E1C22328B985}" srcOrd="8" destOrd="0" presId="urn:microsoft.com/office/officeart/2008/layout/VerticalCurvedList"/>
    <dgm:cxn modelId="{87A16F94-C8C9-4009-ABCE-D4564B3542B4}" type="presParOf" srcId="{A412891E-3C81-4767-A13D-E1C22328B985}" destId="{5AE44142-514C-4198-8118-FF20C783C49B}" srcOrd="0" destOrd="0" presId="urn:microsoft.com/office/officeart/2008/layout/VerticalCurvedList"/>
    <dgm:cxn modelId="{7B37FE0C-8BDB-4812-93D3-6E54EA443ED1}" type="presParOf" srcId="{AF7F5B2E-21EE-4931-A7F9-AE9378ACAE8F}" destId="{7A47C136-54C4-47C1-9C66-64C7ABC67FBC}" srcOrd="9" destOrd="0" presId="urn:microsoft.com/office/officeart/2008/layout/VerticalCurvedList"/>
    <dgm:cxn modelId="{BBD75263-ACCE-4DC9-B5B4-11D107C6F434}" type="presParOf" srcId="{AF7F5B2E-21EE-4931-A7F9-AE9378ACAE8F}" destId="{03DC630A-3BE8-427A-A3C9-A72E037ADEBE}" srcOrd="10" destOrd="0" presId="urn:microsoft.com/office/officeart/2008/layout/VerticalCurvedList"/>
    <dgm:cxn modelId="{40970C7A-559E-4A60-849B-292F9C8CC6B7}" type="presParOf" srcId="{03DC630A-3BE8-427A-A3C9-A72E037ADEBE}" destId="{669D1F75-9D3C-4CEF-82CB-D22AB9BFDE5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Стратегічна ціль А.4. </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Безпечна територіальна громада</a:t>
          </a:r>
          <a:endParaRPr lang="ru-RU" sz="20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Оперативна ціль А.4.1.</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Розбудова системи муніципальної безпеки</a:t>
          </a:r>
          <a:endParaRPr lang="ru-RU" sz="20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04405" custScaleY="99399" custLinFactNeighborX="327" custLinFactNeighborY="-17173">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1"/>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1" custScaleX="109084" custScaleY="103310" custLinFactNeighborX="-4626" custLinFactNeighborY="64768">
        <dgm:presLayoutVars>
          <dgm:chPref val="3"/>
        </dgm:presLayoutVars>
      </dgm:prSet>
      <dgm:spPr/>
    </dgm:pt>
    <dgm:pt modelId="{329F4CBB-CA90-456B-AD31-992F624C0A4F}" type="pres">
      <dgm:prSet presAssocID="{2F7E776A-3950-4C0D-8A75-9697B1DBE52B}" presName="rootConnector" presStyleLbl="node2" presStyleIdx="0" presStyleCnt="1"/>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173335C9-C8F4-4306-9E1F-4AEFD0C048BC}" type="presOf" srcId="{2F7E776A-3950-4C0D-8A75-9697B1DBE52B}" destId="{93392BBF-3CEF-4BF4-99B9-6BDA5F153CE2}"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D2E651-7491-42AF-9133-9CDB35C95FF2}" type="doc">
      <dgm:prSet loTypeId="urn:microsoft.com/office/officeart/2005/8/layout/vList2" loCatId="list" qsTypeId="urn:microsoft.com/office/officeart/2005/8/quickstyle/simple1" qsCatId="simple" csTypeId="urn:microsoft.com/office/officeart/2005/8/colors/colorful5" csCatId="colorful" phldr="1"/>
      <dgm:spPr>
        <a:scene3d>
          <a:camera prst="orthographicFront">
            <a:rot lat="0" lon="0" rev="0"/>
          </a:camera>
          <a:lightRig rig="contrasting" dir="t">
            <a:rot lat="0" lon="0" rev="7800000"/>
          </a:lightRig>
        </a:scene3d>
      </dgm:spPr>
      <dgm:t>
        <a:bodyPr/>
        <a:lstStyle/>
        <a:p>
          <a:endParaRPr lang="ru-RU"/>
        </a:p>
      </dgm:t>
    </dgm:pt>
    <dgm:pt modelId="{79CD2091-416E-497D-B748-7A8DAD614ECD}">
      <dgm:prSet phldrT="[Текст]" custT="1"/>
      <dgm:spPr>
        <a:ln>
          <a:noFill/>
        </a:ln>
        <a:effectLst/>
        <a:scene3d>
          <a:camera prst="orthographicFront">
            <a:rot lat="0" lon="0" rev="0"/>
          </a:camera>
          <a:lightRig rig="contrasting" dir="t">
            <a:rot lat="0" lon="0" rev="7800000"/>
          </a:lightRig>
        </a:scene3d>
        <a:sp3d>
          <a:bevelT w="139700" h="139700"/>
        </a:sp3d>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uk-UA" sz="2000" b="1" dirty="0">
              <a:solidFill>
                <a:schemeClr val="tx1"/>
              </a:solidFill>
              <a:latin typeface="Arial" panose="020B0604020202020204" pitchFamily="34" charset="0"/>
              <a:cs typeface="Arial" panose="020B0604020202020204" pitchFamily="34" charset="0"/>
            </a:rPr>
            <a:t>Стратегічні цілі:</a:t>
          </a:r>
          <a:endParaRPr lang="ru-RU" sz="2000" b="1" dirty="0">
            <a:solidFill>
              <a:schemeClr val="tx1"/>
            </a:solidFill>
            <a:latin typeface="Arial" panose="020B0604020202020204" pitchFamily="34" charset="0"/>
            <a:cs typeface="Arial" panose="020B0604020202020204" pitchFamily="34" charset="0"/>
          </a:endParaRPr>
        </a:p>
      </dgm:t>
    </dgm:pt>
    <dgm:pt modelId="{C414373D-911D-44A2-8CBC-3AA6ED67A606}" type="parTrans" cxnId="{4DD2FA79-A242-4404-A575-F393923E4949}">
      <dgm:prSet/>
      <dgm:spPr/>
      <dgm:t>
        <a:bodyPr/>
        <a:lstStyle/>
        <a:p>
          <a:pPr algn="l"/>
          <a:endParaRPr lang="ru-RU" sz="2000" b="1"/>
        </a:p>
      </dgm:t>
    </dgm:pt>
    <dgm:pt modelId="{0E3601AD-1096-416F-925D-EE483431C612}" type="sibTrans" cxnId="{4DD2FA79-A242-4404-A575-F393923E4949}">
      <dgm:prSet/>
      <dgm:spPr/>
      <dgm:t>
        <a:bodyPr/>
        <a:lstStyle/>
        <a:p>
          <a:pPr algn="l"/>
          <a:endParaRPr lang="ru-RU" sz="2000" b="1"/>
        </a:p>
      </dgm:t>
    </dgm:pt>
    <dgm:pt modelId="{98D0AA13-0FD1-44F4-A572-0DE741495A1F}">
      <dgm:prSet phldrT="[Текст]" custT="1"/>
      <dgm:spPr>
        <a:sp3d>
          <a:bevelT w="190500" h="38100"/>
        </a:sp3d>
      </dgm:spPr>
      <dgm:t>
        <a:bodyPr/>
        <a:lstStyle/>
        <a:p>
          <a:pPr algn="l"/>
          <a:r>
            <a:rPr lang="uk-UA" sz="2000" b="1" dirty="0">
              <a:solidFill>
                <a:schemeClr val="tx1"/>
              </a:solidFill>
              <a:latin typeface="Arial" panose="020B0604020202020204" pitchFamily="34" charset="0"/>
              <a:cs typeface="Arial" panose="020B0604020202020204" pitchFamily="34" charset="0"/>
            </a:rPr>
            <a:t>В.1.Територія на чистому Дніпрі</a:t>
          </a:r>
          <a:endParaRPr lang="ru-RU" sz="2000" b="1" dirty="0">
            <a:solidFill>
              <a:schemeClr val="tx1"/>
            </a:solidFill>
            <a:latin typeface="Arial" panose="020B0604020202020204" pitchFamily="34" charset="0"/>
            <a:cs typeface="Arial" panose="020B0604020202020204" pitchFamily="34" charset="0"/>
          </a:endParaRPr>
        </a:p>
      </dgm:t>
    </dgm:pt>
    <dgm:pt modelId="{A6028230-034B-4E31-88FE-161438ABA2AB}" type="parTrans" cxnId="{39509E00-F832-4BEA-8C94-03452BCE896A}">
      <dgm:prSet/>
      <dgm:spPr/>
      <dgm:t>
        <a:bodyPr/>
        <a:lstStyle/>
        <a:p>
          <a:pPr algn="l"/>
          <a:endParaRPr lang="ru-RU" sz="2000" b="1"/>
        </a:p>
      </dgm:t>
    </dgm:pt>
    <dgm:pt modelId="{27A49048-616F-4D10-B348-4833A0FDCCC7}" type="sibTrans" cxnId="{39509E00-F832-4BEA-8C94-03452BCE896A}">
      <dgm:prSet/>
      <dgm:spPr/>
      <dgm:t>
        <a:bodyPr/>
        <a:lstStyle/>
        <a:p>
          <a:pPr algn="l"/>
          <a:endParaRPr lang="ru-RU" sz="2000" b="1"/>
        </a:p>
      </dgm:t>
    </dgm:pt>
    <dgm:pt modelId="{85941EE1-472B-4CAF-81D9-219927203B4D}">
      <dgm:prSet phldrT="[Текст]" custT="1"/>
      <dgm:spPr>
        <a:sp3d>
          <a:bevelT w="190500" h="38100"/>
        </a:sp3d>
      </dgm:spPr>
      <dgm:t>
        <a:bodyPr/>
        <a:lstStyle/>
        <a:p>
          <a:pPr algn="l"/>
          <a:r>
            <a:rPr lang="uk-UA" sz="2000" b="1">
              <a:solidFill>
                <a:schemeClr val="tx1"/>
              </a:solidFill>
              <a:latin typeface="Arial" panose="020B0604020202020204" pitchFamily="34" charset="0"/>
              <a:cs typeface="Arial" panose="020B0604020202020204" pitchFamily="34" charset="0"/>
            </a:rPr>
            <a:t>В.2.Територія зелених технологій </a:t>
          </a:r>
          <a:endParaRPr lang="ru-RU" sz="2000" b="1" dirty="0">
            <a:solidFill>
              <a:schemeClr val="tx1"/>
            </a:solidFill>
            <a:latin typeface="Arial" panose="020B0604020202020204" pitchFamily="34" charset="0"/>
            <a:cs typeface="Arial" panose="020B0604020202020204" pitchFamily="34" charset="0"/>
          </a:endParaRPr>
        </a:p>
      </dgm:t>
    </dgm:pt>
    <dgm:pt modelId="{8278D860-2221-49B3-A223-7FCA4250C6A7}" type="parTrans" cxnId="{84E2774C-71D0-48E7-903A-779AF74D1A6A}">
      <dgm:prSet/>
      <dgm:spPr/>
      <dgm:t>
        <a:bodyPr/>
        <a:lstStyle/>
        <a:p>
          <a:pPr algn="l"/>
          <a:endParaRPr lang="ru-RU" sz="2000" b="1"/>
        </a:p>
      </dgm:t>
    </dgm:pt>
    <dgm:pt modelId="{E1386052-55F2-4908-8DAF-205B1D5D6052}" type="sibTrans" cxnId="{84E2774C-71D0-48E7-903A-779AF74D1A6A}">
      <dgm:prSet/>
      <dgm:spPr/>
      <dgm:t>
        <a:bodyPr/>
        <a:lstStyle/>
        <a:p>
          <a:pPr algn="l"/>
          <a:endParaRPr lang="ru-RU" sz="2000" b="1"/>
        </a:p>
      </dgm:t>
    </dgm:pt>
    <dgm:pt modelId="{9468C7E9-241C-4701-810C-F0B860EFED63}">
      <dgm:prSet phldrT="[Текст]" custT="1"/>
      <dgm:spPr>
        <a:sp3d>
          <a:bevelT w="190500" h="38100"/>
        </a:sp3d>
      </dgm:spPr>
      <dgm:t>
        <a:bodyPr/>
        <a:lstStyle/>
        <a:p>
          <a:pPr algn="l"/>
          <a:r>
            <a:rPr lang="uk-UA" sz="2000" b="1" dirty="0">
              <a:solidFill>
                <a:schemeClr val="tx1"/>
              </a:solidFill>
              <a:latin typeface="Arial" panose="020B0604020202020204" pitchFamily="34" charset="0"/>
              <a:cs typeface="Arial" panose="020B0604020202020204" pitchFamily="34" charset="0"/>
            </a:rPr>
            <a:t>В.3. Еко-благоустрій</a:t>
          </a:r>
          <a:endParaRPr lang="ru-RU" sz="2000" b="1" dirty="0">
            <a:solidFill>
              <a:schemeClr val="tx1"/>
            </a:solidFill>
            <a:latin typeface="Arial" panose="020B0604020202020204" pitchFamily="34" charset="0"/>
            <a:cs typeface="Arial" panose="020B0604020202020204" pitchFamily="34" charset="0"/>
          </a:endParaRPr>
        </a:p>
      </dgm:t>
    </dgm:pt>
    <dgm:pt modelId="{E3656789-05D9-46AA-965D-8662A3613133}" type="sibTrans" cxnId="{D96702F5-100E-4338-B2CA-7181A46D2729}">
      <dgm:prSet/>
      <dgm:spPr/>
      <dgm:t>
        <a:bodyPr/>
        <a:lstStyle/>
        <a:p>
          <a:pPr algn="l"/>
          <a:endParaRPr lang="ru-RU" sz="2000" b="1"/>
        </a:p>
      </dgm:t>
    </dgm:pt>
    <dgm:pt modelId="{3316A454-4BB4-428E-89E4-BF405278554F}" type="parTrans" cxnId="{D96702F5-100E-4338-B2CA-7181A46D2729}">
      <dgm:prSet/>
      <dgm:spPr/>
      <dgm:t>
        <a:bodyPr/>
        <a:lstStyle/>
        <a:p>
          <a:pPr algn="l"/>
          <a:endParaRPr lang="ru-RU" sz="2000" b="1"/>
        </a:p>
      </dgm:t>
    </dgm:pt>
    <dgm:pt modelId="{AAE7BFC1-F02B-42C9-964F-C9586AECA193}" type="pres">
      <dgm:prSet presAssocID="{C2D2E651-7491-42AF-9133-9CDB35C95FF2}" presName="linear" presStyleCnt="0">
        <dgm:presLayoutVars>
          <dgm:animLvl val="lvl"/>
          <dgm:resizeHandles val="exact"/>
        </dgm:presLayoutVars>
      </dgm:prSet>
      <dgm:spPr/>
    </dgm:pt>
    <dgm:pt modelId="{5ACE66A6-AC28-4A9E-AEAF-A51CA9B4F6D3}" type="pres">
      <dgm:prSet presAssocID="{79CD2091-416E-497D-B748-7A8DAD614ECD}" presName="parentText" presStyleLbl="node1" presStyleIdx="0" presStyleCnt="4" custScaleY="57550" custLinFactY="5117" custLinFactNeighborX="-495" custLinFactNeighborY="100000">
        <dgm:presLayoutVars>
          <dgm:chMax val="0"/>
          <dgm:bulletEnabled val="1"/>
        </dgm:presLayoutVars>
      </dgm:prSet>
      <dgm:spPr/>
    </dgm:pt>
    <dgm:pt modelId="{8AA11D55-0F97-4B84-8409-89FAC6EBC06E}" type="pres">
      <dgm:prSet presAssocID="{0E3601AD-1096-416F-925D-EE483431C612}" presName="spacer" presStyleCnt="0"/>
      <dgm:spPr/>
    </dgm:pt>
    <dgm:pt modelId="{0845D968-F64D-4E00-91BD-C678D2208BED}" type="pres">
      <dgm:prSet presAssocID="{98D0AA13-0FD1-44F4-A572-0DE741495A1F}" presName="parentText" presStyleLbl="node1" presStyleIdx="1" presStyleCnt="4" custScaleY="62617" custLinFactY="1568" custLinFactNeighborX="-1010" custLinFactNeighborY="100000">
        <dgm:presLayoutVars>
          <dgm:chMax val="0"/>
          <dgm:bulletEnabled val="1"/>
        </dgm:presLayoutVars>
      </dgm:prSet>
      <dgm:spPr/>
    </dgm:pt>
    <dgm:pt modelId="{4802D868-4D97-4BAD-8B0C-C2CB0DDD03E6}" type="pres">
      <dgm:prSet presAssocID="{27A49048-616F-4D10-B348-4833A0FDCCC7}" presName="spacer" presStyleCnt="0"/>
      <dgm:spPr>
        <a:sp3d>
          <a:bevelT w="190500" h="38100"/>
        </a:sp3d>
      </dgm:spPr>
    </dgm:pt>
    <dgm:pt modelId="{C2F249F8-71B3-4618-936E-D8982FC4E794}" type="pres">
      <dgm:prSet presAssocID="{85941EE1-472B-4CAF-81D9-219927203B4D}" presName="parentText" presStyleLbl="node1" presStyleIdx="2" presStyleCnt="4" custScaleY="68569" custLinFactNeighborY="44715">
        <dgm:presLayoutVars>
          <dgm:chMax val="0"/>
          <dgm:bulletEnabled val="1"/>
        </dgm:presLayoutVars>
      </dgm:prSet>
      <dgm:spPr/>
    </dgm:pt>
    <dgm:pt modelId="{397BEB26-19B7-4FC0-A6D0-786478D466F4}" type="pres">
      <dgm:prSet presAssocID="{E1386052-55F2-4908-8DAF-205B1D5D6052}" presName="spacer" presStyleCnt="0"/>
      <dgm:spPr>
        <a:sp3d>
          <a:bevelT w="190500" h="38100"/>
        </a:sp3d>
      </dgm:spPr>
    </dgm:pt>
    <dgm:pt modelId="{6E580E38-3218-4450-ABCE-DEE1196C2129}" type="pres">
      <dgm:prSet presAssocID="{9468C7E9-241C-4701-810C-F0B860EFED63}" presName="parentText" presStyleLbl="node1" presStyleIdx="3" presStyleCnt="4" custScaleY="69616" custLinFactNeighborY="13153">
        <dgm:presLayoutVars>
          <dgm:chMax val="0"/>
          <dgm:bulletEnabled val="1"/>
        </dgm:presLayoutVars>
      </dgm:prSet>
      <dgm:spPr/>
    </dgm:pt>
  </dgm:ptLst>
  <dgm:cxnLst>
    <dgm:cxn modelId="{39509E00-F832-4BEA-8C94-03452BCE896A}" srcId="{C2D2E651-7491-42AF-9133-9CDB35C95FF2}" destId="{98D0AA13-0FD1-44F4-A572-0DE741495A1F}" srcOrd="1" destOrd="0" parTransId="{A6028230-034B-4E31-88FE-161438ABA2AB}" sibTransId="{27A49048-616F-4D10-B348-4833A0FDCCC7}"/>
    <dgm:cxn modelId="{ACDBD53A-2681-47C7-B26C-446832585457}" type="presOf" srcId="{79CD2091-416E-497D-B748-7A8DAD614ECD}" destId="{5ACE66A6-AC28-4A9E-AEAF-A51CA9B4F6D3}" srcOrd="0" destOrd="0" presId="urn:microsoft.com/office/officeart/2005/8/layout/vList2"/>
    <dgm:cxn modelId="{63E86C5E-C3A8-4B31-A492-52DCD29A0D60}" type="presOf" srcId="{98D0AA13-0FD1-44F4-A572-0DE741495A1F}" destId="{0845D968-F64D-4E00-91BD-C678D2208BED}" srcOrd="0" destOrd="0" presId="urn:microsoft.com/office/officeart/2005/8/layout/vList2"/>
    <dgm:cxn modelId="{1893F748-A2BC-4FE5-9EF0-854844B72446}" type="presOf" srcId="{9468C7E9-241C-4701-810C-F0B860EFED63}" destId="{6E580E38-3218-4450-ABCE-DEE1196C2129}" srcOrd="0" destOrd="0" presId="urn:microsoft.com/office/officeart/2005/8/layout/vList2"/>
    <dgm:cxn modelId="{84E2774C-71D0-48E7-903A-779AF74D1A6A}" srcId="{C2D2E651-7491-42AF-9133-9CDB35C95FF2}" destId="{85941EE1-472B-4CAF-81D9-219927203B4D}" srcOrd="2" destOrd="0" parTransId="{8278D860-2221-49B3-A223-7FCA4250C6A7}" sibTransId="{E1386052-55F2-4908-8DAF-205B1D5D6052}"/>
    <dgm:cxn modelId="{4DD2FA79-A242-4404-A575-F393923E4949}" srcId="{C2D2E651-7491-42AF-9133-9CDB35C95FF2}" destId="{79CD2091-416E-497D-B748-7A8DAD614ECD}" srcOrd="0" destOrd="0" parTransId="{C414373D-911D-44A2-8CBC-3AA6ED67A606}" sibTransId="{0E3601AD-1096-416F-925D-EE483431C612}"/>
    <dgm:cxn modelId="{8618A2BD-D1C7-4C96-9928-4215F364D1E3}" type="presOf" srcId="{C2D2E651-7491-42AF-9133-9CDB35C95FF2}" destId="{AAE7BFC1-F02B-42C9-964F-C9586AECA193}" srcOrd="0" destOrd="0" presId="urn:microsoft.com/office/officeart/2005/8/layout/vList2"/>
    <dgm:cxn modelId="{5A3371E6-A428-457C-8212-4A99109511A6}" type="presOf" srcId="{85941EE1-472B-4CAF-81D9-219927203B4D}" destId="{C2F249F8-71B3-4618-936E-D8982FC4E794}" srcOrd="0" destOrd="0" presId="urn:microsoft.com/office/officeart/2005/8/layout/vList2"/>
    <dgm:cxn modelId="{D96702F5-100E-4338-B2CA-7181A46D2729}" srcId="{C2D2E651-7491-42AF-9133-9CDB35C95FF2}" destId="{9468C7E9-241C-4701-810C-F0B860EFED63}" srcOrd="3" destOrd="0" parTransId="{3316A454-4BB4-428E-89E4-BF405278554F}" sibTransId="{E3656789-05D9-46AA-965D-8662A3613133}"/>
    <dgm:cxn modelId="{0E9427F9-7AF4-4994-9208-B91E50EDB7FB}" type="presParOf" srcId="{AAE7BFC1-F02B-42C9-964F-C9586AECA193}" destId="{5ACE66A6-AC28-4A9E-AEAF-A51CA9B4F6D3}" srcOrd="0" destOrd="0" presId="urn:microsoft.com/office/officeart/2005/8/layout/vList2"/>
    <dgm:cxn modelId="{CEE76D19-13F9-49E4-AA66-F0B7D03F7F53}" type="presParOf" srcId="{AAE7BFC1-F02B-42C9-964F-C9586AECA193}" destId="{8AA11D55-0F97-4B84-8409-89FAC6EBC06E}" srcOrd="1" destOrd="0" presId="urn:microsoft.com/office/officeart/2005/8/layout/vList2"/>
    <dgm:cxn modelId="{3CEECA49-B1ED-4550-BC52-8E91C556F509}" type="presParOf" srcId="{AAE7BFC1-F02B-42C9-964F-C9586AECA193}" destId="{0845D968-F64D-4E00-91BD-C678D2208BED}" srcOrd="2" destOrd="0" presId="urn:microsoft.com/office/officeart/2005/8/layout/vList2"/>
    <dgm:cxn modelId="{36608A51-B02C-4E3E-B853-F5030CAAFF3F}" type="presParOf" srcId="{AAE7BFC1-F02B-42C9-964F-C9586AECA193}" destId="{4802D868-4D97-4BAD-8B0C-C2CB0DDD03E6}" srcOrd="3" destOrd="0" presId="urn:microsoft.com/office/officeart/2005/8/layout/vList2"/>
    <dgm:cxn modelId="{DCC3938F-AA82-4103-9E78-2894A4D605BB}" type="presParOf" srcId="{AAE7BFC1-F02B-42C9-964F-C9586AECA193}" destId="{C2F249F8-71B3-4618-936E-D8982FC4E794}" srcOrd="4" destOrd="0" presId="urn:microsoft.com/office/officeart/2005/8/layout/vList2"/>
    <dgm:cxn modelId="{3A526940-36A1-43C8-90E4-1900F95E8D45}" type="presParOf" srcId="{AAE7BFC1-F02B-42C9-964F-C9586AECA193}" destId="{397BEB26-19B7-4FC0-A6D0-786478D466F4}" srcOrd="5" destOrd="0" presId="urn:microsoft.com/office/officeart/2005/8/layout/vList2"/>
    <dgm:cxn modelId="{14674795-7416-4C56-82E5-F4B33F08ED25}" type="presParOf" srcId="{AAE7BFC1-F02B-42C9-964F-C9586AECA193}" destId="{6E580E38-3218-4450-ABCE-DEE1196C2129}"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Стратегічна ціль В.1. </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Територія на чистому Дніпрі</a:t>
          </a:r>
          <a:endParaRPr lang="ru-RU" sz="20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r>
            <a:rPr lang="uk-UA" sz="2000" b="1">
              <a:solidFill>
                <a:schemeClr val="tx1"/>
              </a:solidFill>
              <a:latin typeface="Arial" panose="020B0604020202020204" pitchFamily="34" charset="0"/>
              <a:cs typeface="Arial" panose="020B0604020202020204" pitchFamily="34" charset="0"/>
            </a:rPr>
            <a:t>Оперативна ціль В.1.1.Екологічно безпечне водоочищення стоків</a:t>
          </a:r>
          <a:endParaRPr lang="ru-RU" sz="20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Оперативна ціль В.1.2.</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Безпечна та екологічно дружня система водопостачання</a:t>
          </a:r>
          <a:endParaRPr lang="ru-RU" sz="20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14617" custLinFactNeighborX="-24599" custLinFactNeighborY="-1961">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2"/>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2" custScaleX="194036" custScaleY="147295" custLinFactNeighborX="-3389" custLinFactNeighborY="-5773">
        <dgm:presLayoutVars>
          <dgm:chPref val="3"/>
        </dgm:presLayoutVars>
      </dgm:prSet>
      <dgm:spPr/>
    </dgm:pt>
    <dgm:pt modelId="{329F4CBB-CA90-456B-AD31-992F624C0A4F}" type="pres">
      <dgm:prSet presAssocID="{2F7E776A-3950-4C0D-8A75-9697B1DBE52B}" presName="rootConnector" presStyleLbl="node2" presStyleIdx="0" presStyleCnt="2"/>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BBA5521-4036-44DC-A5B3-67B0CBE9429B}" type="pres">
      <dgm:prSet presAssocID="{D644CC06-4F08-4B9F-AE4E-79E3C0598468}" presName="Name64" presStyleLbl="parChTrans1D2" presStyleIdx="1" presStyleCnt="2"/>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1" presStyleCnt="2" custScaleX="199656" custScaleY="166828" custLinFactNeighborX="-4860" custLinFactNeighborY="-25111">
        <dgm:presLayoutVars>
          <dgm:chPref val="3"/>
        </dgm:presLayoutVars>
      </dgm:prSet>
      <dgm:spPr/>
    </dgm:pt>
    <dgm:pt modelId="{69AC8461-3327-45C4-9DA3-64DFD1A45002}" type="pres">
      <dgm:prSet presAssocID="{D93AEBBE-A985-44E6-879D-65DF6B7EF0C9}" presName="rootConnector" presStyleLbl="node2" presStyleIdx="1" presStyleCnt="2"/>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C3BA1586-5EB1-4EE0-BA0B-AF16649A8E3F}" srcId="{D0B9F93B-BC0F-4234-9FDA-B287059C92D2}" destId="{D93AEBBE-A985-44E6-879D-65DF6B7EF0C9}" srcOrd="1"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9F933251-7583-4DB8-A404-29CE2DA5F2AA}" type="presParOf" srcId="{8CEBAA4F-3609-4B62-BF18-5CE94D6563BE}" destId="{4BBA5521-4036-44DC-A5B3-67B0CBE9429B}" srcOrd="2" destOrd="0" presId="urn:microsoft.com/office/officeart/2009/3/layout/HorizontalOrganizationChart"/>
    <dgm:cxn modelId="{68063AC2-D7E9-4FA4-A3BC-BB8817D51271}" type="presParOf" srcId="{8CEBAA4F-3609-4B62-BF18-5CE94D6563BE}" destId="{F8EE5805-5BBA-445A-AE81-93AB10B5254E}" srcOrd="3"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Стратегічна ціль В.2. </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Територія зелених технологій</a:t>
          </a:r>
          <a:endParaRPr lang="ru-RU" sz="20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r>
            <a:rPr lang="uk-UA" sz="2000" b="1">
              <a:solidFill>
                <a:schemeClr val="tx1"/>
              </a:solidFill>
              <a:latin typeface="Arial" panose="020B0604020202020204" pitchFamily="34" charset="0"/>
              <a:cs typeface="Arial" panose="020B0604020202020204" pitchFamily="34" charset="0"/>
            </a:rPr>
            <a:t>Оперативна ціль В.2.1. Енергоефективна соціальна сфера та житло</a:t>
          </a:r>
          <a:endParaRPr lang="ru-RU" sz="20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Оперативна ціль В.2.2.</a:t>
          </a:r>
        </a:p>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Про екологічне поводження з відходами</a:t>
          </a:r>
          <a:endParaRPr lang="ru-RU" sz="20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14617" custLinFactNeighborX="-24599" custLinFactNeighborY="-1961">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2"/>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2" custScaleX="194036" custScaleY="147295" custLinFactNeighborX="-1734" custLinFactNeighborY="49508">
        <dgm:presLayoutVars>
          <dgm:chPref val="3"/>
        </dgm:presLayoutVars>
      </dgm:prSet>
      <dgm:spPr/>
    </dgm:pt>
    <dgm:pt modelId="{329F4CBB-CA90-456B-AD31-992F624C0A4F}" type="pres">
      <dgm:prSet presAssocID="{2F7E776A-3950-4C0D-8A75-9697B1DBE52B}" presName="rootConnector" presStyleLbl="node2" presStyleIdx="0" presStyleCnt="2"/>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BBA5521-4036-44DC-A5B3-67B0CBE9429B}" type="pres">
      <dgm:prSet presAssocID="{D644CC06-4F08-4B9F-AE4E-79E3C0598468}" presName="Name64" presStyleLbl="parChTrans1D2" presStyleIdx="1" presStyleCnt="2"/>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1" presStyleCnt="2" custScaleX="199656" custScaleY="166828" custLinFactNeighborX="-2306" custLinFactNeighborY="52855">
        <dgm:presLayoutVars>
          <dgm:chPref val="3"/>
        </dgm:presLayoutVars>
      </dgm:prSet>
      <dgm:spPr/>
    </dgm:pt>
    <dgm:pt modelId="{69AC8461-3327-45C4-9DA3-64DFD1A45002}" type="pres">
      <dgm:prSet presAssocID="{D93AEBBE-A985-44E6-879D-65DF6B7EF0C9}" presName="rootConnector" presStyleLbl="node2" presStyleIdx="1" presStyleCnt="2"/>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C3BA1586-5EB1-4EE0-BA0B-AF16649A8E3F}" srcId="{D0B9F93B-BC0F-4234-9FDA-B287059C92D2}" destId="{D93AEBBE-A985-44E6-879D-65DF6B7EF0C9}" srcOrd="1"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9F933251-7583-4DB8-A404-29CE2DA5F2AA}" type="presParOf" srcId="{8CEBAA4F-3609-4B62-BF18-5CE94D6563BE}" destId="{4BBA5521-4036-44DC-A5B3-67B0CBE9429B}" srcOrd="2" destOrd="0" presId="urn:microsoft.com/office/officeart/2009/3/layout/HorizontalOrganizationChart"/>
    <dgm:cxn modelId="{68063AC2-D7E9-4FA4-A3BC-BB8817D51271}" type="presParOf" srcId="{8CEBAA4F-3609-4B62-BF18-5CE94D6563BE}" destId="{F8EE5805-5BBA-445A-AE81-93AB10B5254E}" srcOrd="3"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r>
            <a:rPr lang="uk-UA" sz="1600" b="1" dirty="0">
              <a:solidFill>
                <a:schemeClr val="tx1"/>
              </a:solidFill>
              <a:latin typeface="Arial" panose="020B0604020202020204" pitchFamily="34" charset="0"/>
              <a:cs typeface="Arial" panose="020B0604020202020204" pitchFamily="34" charset="0"/>
            </a:rPr>
            <a:t>Стратегічна ціль В.3. </a:t>
          </a:r>
        </a:p>
        <a:p>
          <a:r>
            <a:rPr lang="uk-UA" sz="1600" b="1" dirty="0">
              <a:solidFill>
                <a:schemeClr val="tx1"/>
              </a:solidFill>
              <a:latin typeface="Arial" panose="020B0604020202020204" pitchFamily="34" charset="0"/>
              <a:cs typeface="Arial" panose="020B0604020202020204" pitchFamily="34" charset="0"/>
            </a:rPr>
            <a:t>Еко-благоустрій</a:t>
          </a:r>
          <a:endParaRPr lang="ru-RU" sz="16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r>
            <a:rPr lang="uk-UA" sz="1600" b="1">
              <a:solidFill>
                <a:schemeClr val="tx1"/>
              </a:solidFill>
              <a:latin typeface="Arial" panose="020B0604020202020204" pitchFamily="34" charset="0"/>
              <a:cs typeface="Arial" panose="020B0604020202020204" pitchFamily="34" charset="0"/>
            </a:rPr>
            <a:t>Оперативна ціль В.3.1. Розвиток інфраструктури та благоустрій населених пунктів</a:t>
          </a:r>
          <a:endParaRPr lang="ru-RU" sz="16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r>
            <a:rPr lang="uk-UA" sz="1600" b="1">
              <a:solidFill>
                <a:schemeClr val="tx1"/>
              </a:solidFill>
              <a:latin typeface="Arial" panose="020B0604020202020204" pitchFamily="34" charset="0"/>
              <a:cs typeface="Arial" panose="020B0604020202020204" pitchFamily="34" charset="0"/>
            </a:rPr>
            <a:t>Оперативна ціль В.3.3.</a:t>
          </a:r>
        </a:p>
        <a:p>
          <a:r>
            <a:rPr lang="uk-UA" sz="1600" b="1">
              <a:solidFill>
                <a:schemeClr val="tx1"/>
              </a:solidFill>
              <a:latin typeface="Arial" panose="020B0604020202020204" pitchFamily="34" charset="0"/>
              <a:cs typeface="Arial" panose="020B0604020202020204" pitchFamily="34" charset="0"/>
            </a:rPr>
            <a:t>Екологічно свідома громада</a:t>
          </a:r>
          <a:endParaRPr lang="ru-RU" sz="16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C38486EF-C524-4BA4-9BE9-5756AED76239}">
      <dgm:prSet custT="1"/>
      <dgm:spPr>
        <a:scene3d>
          <a:camera prst="orthographicFront">
            <a:rot lat="0" lon="0" rev="0"/>
          </a:camera>
          <a:lightRig rig="balanced" dir="t">
            <a:rot lat="0" lon="0" rev="8700000"/>
          </a:lightRig>
        </a:scene3d>
        <a:sp3d>
          <a:bevelT w="190500" h="38100"/>
        </a:sp3d>
      </dgm:spPr>
      <dgm:t>
        <a:bodyPr/>
        <a:lstStyle/>
        <a:p>
          <a:endParaRPr lang="uk-UA" sz="1600" b="1" dirty="0">
            <a:solidFill>
              <a:schemeClr val="tx1"/>
            </a:solidFill>
            <a:latin typeface="Arial" panose="020B0604020202020204" pitchFamily="34" charset="0"/>
            <a:cs typeface="Arial" panose="020B0604020202020204" pitchFamily="34" charset="0"/>
          </a:endParaRPr>
        </a:p>
        <a:p>
          <a:r>
            <a:rPr lang="uk-UA" sz="1600" b="1" dirty="0">
              <a:solidFill>
                <a:schemeClr val="tx1"/>
              </a:solidFill>
              <a:latin typeface="Arial" panose="020B0604020202020204" pitchFamily="34" charset="0"/>
              <a:cs typeface="Arial" panose="020B0604020202020204" pitchFamily="34" charset="0"/>
            </a:rPr>
            <a:t>Оперативна ціль В.3.2.</a:t>
          </a:r>
        </a:p>
        <a:p>
          <a:r>
            <a:rPr lang="uk-UA" sz="1600" b="1" dirty="0">
              <a:solidFill>
                <a:schemeClr val="tx1"/>
              </a:solidFill>
              <a:latin typeface="Arial" panose="020B0604020202020204" pitchFamily="34" charset="0"/>
              <a:cs typeface="Arial" panose="020B0604020202020204" pitchFamily="34" charset="0"/>
            </a:rPr>
            <a:t>Технічне забезпечення благоустрою</a:t>
          </a:r>
          <a:endParaRPr lang="ru-RU" sz="1600" b="1" dirty="0">
            <a:solidFill>
              <a:schemeClr val="tx1"/>
            </a:solidFill>
            <a:latin typeface="Arial" panose="020B0604020202020204" pitchFamily="34" charset="0"/>
            <a:cs typeface="Arial" panose="020B0604020202020204" pitchFamily="34" charset="0"/>
          </a:endParaRPr>
        </a:p>
        <a:p>
          <a:endParaRPr lang="ru-RU" sz="1600" dirty="0">
            <a:solidFill>
              <a:schemeClr val="tx1"/>
            </a:solidFill>
          </a:endParaRPr>
        </a:p>
      </dgm:t>
    </dgm:pt>
    <dgm:pt modelId="{76F76D4C-9594-49CC-AF46-86215CDB2922}" type="parTrans" cxnId="{071330E7-88FA-4F10-AAD3-938124F77D97}">
      <dgm:prSet/>
      <dgm:spPr/>
      <dgm:t>
        <a:bodyPr/>
        <a:lstStyle/>
        <a:p>
          <a:endParaRPr lang="ru-RU" sz="1600">
            <a:solidFill>
              <a:schemeClr val="tx1"/>
            </a:solidFill>
          </a:endParaRPr>
        </a:p>
      </dgm:t>
    </dgm:pt>
    <dgm:pt modelId="{69DE8468-59E8-4F8E-9C3B-3C313C60B0CC}" type="sibTrans" cxnId="{071330E7-88FA-4F10-AAD3-938124F77D97}">
      <dgm:prSet/>
      <dgm:spPr/>
      <dgm:t>
        <a:bodyPr/>
        <a:lstStyle/>
        <a:p>
          <a:endParaRPr lang="ru-RU" sz="1600">
            <a:solidFill>
              <a:schemeClr val="tx1"/>
            </a:solidFill>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14617" custLinFactNeighborX="-24599" custLinFactNeighborY="-1961">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3"/>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3" custScaleX="239859" custScaleY="147295" custLinFactNeighborX="1154" custLinFactNeighborY="1657">
        <dgm:presLayoutVars>
          <dgm:chPref val="3"/>
        </dgm:presLayoutVars>
      </dgm:prSet>
      <dgm:spPr/>
    </dgm:pt>
    <dgm:pt modelId="{329F4CBB-CA90-456B-AD31-992F624C0A4F}" type="pres">
      <dgm:prSet presAssocID="{2F7E776A-3950-4C0D-8A75-9697B1DBE52B}" presName="rootConnector" presStyleLbl="node2" presStyleIdx="0" presStyleCnt="3"/>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7CC309D0-F2B4-4DBF-BCEF-834FD0B17B2C}" type="pres">
      <dgm:prSet presAssocID="{76F76D4C-9594-49CC-AF46-86215CDB2922}" presName="Name64" presStyleLbl="parChTrans1D2" presStyleIdx="1" presStyleCnt="3"/>
      <dgm:spPr/>
    </dgm:pt>
    <dgm:pt modelId="{65CE877F-CDE0-4F58-8CF8-DAE77298AF90}" type="pres">
      <dgm:prSet presAssocID="{C38486EF-C524-4BA4-9BE9-5756AED76239}" presName="hierRoot2" presStyleCnt="0">
        <dgm:presLayoutVars>
          <dgm:hierBranch val="init"/>
        </dgm:presLayoutVars>
      </dgm:prSet>
      <dgm:spPr/>
    </dgm:pt>
    <dgm:pt modelId="{7563ED2C-E038-438D-911D-E1F2677DA848}" type="pres">
      <dgm:prSet presAssocID="{C38486EF-C524-4BA4-9BE9-5756AED76239}" presName="rootComposite" presStyleCnt="0"/>
      <dgm:spPr/>
    </dgm:pt>
    <dgm:pt modelId="{3CBCC637-465B-4426-A8CE-74F29E31752F}" type="pres">
      <dgm:prSet presAssocID="{C38486EF-C524-4BA4-9BE9-5756AED76239}" presName="rootText" presStyleLbl="node2" presStyleIdx="1" presStyleCnt="3" custScaleX="245345" custScaleY="121582" custLinFactNeighborX="-4796" custLinFactNeighborY="-3541">
        <dgm:presLayoutVars>
          <dgm:chPref val="3"/>
        </dgm:presLayoutVars>
      </dgm:prSet>
      <dgm:spPr/>
    </dgm:pt>
    <dgm:pt modelId="{9EAF703D-B9A1-484D-A731-A069B07687C8}" type="pres">
      <dgm:prSet presAssocID="{C38486EF-C524-4BA4-9BE9-5756AED76239}" presName="rootConnector" presStyleLbl="node2" presStyleIdx="1" presStyleCnt="3"/>
      <dgm:spPr/>
    </dgm:pt>
    <dgm:pt modelId="{D52E486C-C24D-4C60-B8FC-7F3791E5E6E8}" type="pres">
      <dgm:prSet presAssocID="{C38486EF-C524-4BA4-9BE9-5756AED76239}" presName="hierChild4" presStyleCnt="0"/>
      <dgm:spPr/>
    </dgm:pt>
    <dgm:pt modelId="{285E29FD-5AAF-4CB8-83EA-DBD5B4DFB424}" type="pres">
      <dgm:prSet presAssocID="{C38486EF-C524-4BA4-9BE9-5756AED76239}" presName="hierChild5" presStyleCnt="0"/>
      <dgm:spPr/>
    </dgm:pt>
    <dgm:pt modelId="{4BBA5521-4036-44DC-A5B3-67B0CBE9429B}" type="pres">
      <dgm:prSet presAssocID="{D644CC06-4F08-4B9F-AE4E-79E3C0598468}" presName="Name64" presStyleLbl="parChTrans1D2" presStyleIdx="2" presStyleCnt="3"/>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2" presStyleCnt="3" custScaleX="245473" custScaleY="166828" custLinFactNeighborX="-4860" custLinFactNeighborY="-25111">
        <dgm:presLayoutVars>
          <dgm:chPref val="3"/>
        </dgm:presLayoutVars>
      </dgm:prSet>
      <dgm:spPr/>
    </dgm:pt>
    <dgm:pt modelId="{69AC8461-3327-45C4-9DA3-64DFD1A45002}" type="pres">
      <dgm:prSet presAssocID="{D93AEBBE-A985-44E6-879D-65DF6B7EF0C9}" presName="rootConnector" presStyleLbl="node2" presStyleIdx="2" presStyleCnt="3"/>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A27E131E-3990-413C-940B-D8D7D0F087AA}" type="presOf" srcId="{C38486EF-C524-4BA4-9BE9-5756AED76239}" destId="{9EAF703D-B9A1-484D-A731-A069B07687C8}" srcOrd="1"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05CE076C-9BED-4C8E-9690-DF7C49A09923}" type="presOf" srcId="{C38486EF-C524-4BA4-9BE9-5756AED76239}" destId="{3CBCC637-465B-4426-A8CE-74F29E31752F}" srcOrd="0" destOrd="0" presId="urn:microsoft.com/office/officeart/2009/3/layout/HorizontalOrganizationChart"/>
    <dgm:cxn modelId="{C3BA1586-5EB1-4EE0-BA0B-AF16649A8E3F}" srcId="{D0B9F93B-BC0F-4234-9FDA-B287059C92D2}" destId="{D93AEBBE-A985-44E6-879D-65DF6B7EF0C9}" srcOrd="2" destOrd="0" parTransId="{D644CC06-4F08-4B9F-AE4E-79E3C0598468}" sibTransId="{1DA96352-FD2A-4FEA-881A-DAE42F34E8E1}"/>
    <dgm:cxn modelId="{2ED44489-5336-4E2B-94AD-F5041A51F63E}" type="presOf" srcId="{76F76D4C-9594-49CC-AF46-86215CDB2922}" destId="{7CC309D0-F2B4-4DBF-BCEF-834FD0B17B2C}" srcOrd="0" destOrd="0" presId="urn:microsoft.com/office/officeart/2009/3/layout/HorizontalOrganizationChart"/>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071330E7-88FA-4F10-AAD3-938124F77D97}" srcId="{D0B9F93B-BC0F-4234-9FDA-B287059C92D2}" destId="{C38486EF-C524-4BA4-9BE9-5756AED76239}" srcOrd="1" destOrd="0" parTransId="{76F76D4C-9594-49CC-AF46-86215CDB2922}" sibTransId="{69DE8468-59E8-4F8E-9C3B-3C313C60B0CC}"/>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38140176-8BAA-44FB-991E-669E78B02684}" type="presParOf" srcId="{8CEBAA4F-3609-4B62-BF18-5CE94D6563BE}" destId="{7CC309D0-F2B4-4DBF-BCEF-834FD0B17B2C}" srcOrd="2" destOrd="0" presId="urn:microsoft.com/office/officeart/2009/3/layout/HorizontalOrganizationChart"/>
    <dgm:cxn modelId="{3BB25255-2095-4E17-A77C-9FE986C81C4B}" type="presParOf" srcId="{8CEBAA4F-3609-4B62-BF18-5CE94D6563BE}" destId="{65CE877F-CDE0-4F58-8CF8-DAE77298AF90}" srcOrd="3" destOrd="0" presId="urn:microsoft.com/office/officeart/2009/3/layout/HorizontalOrganizationChart"/>
    <dgm:cxn modelId="{4FF0C882-7CBE-417D-9CA8-1036ABB635F2}" type="presParOf" srcId="{65CE877F-CDE0-4F58-8CF8-DAE77298AF90}" destId="{7563ED2C-E038-438D-911D-E1F2677DA848}" srcOrd="0" destOrd="0" presId="urn:microsoft.com/office/officeart/2009/3/layout/HorizontalOrganizationChart"/>
    <dgm:cxn modelId="{CD52B11D-20AB-40F9-9A0C-D92070E7DD5E}" type="presParOf" srcId="{7563ED2C-E038-438D-911D-E1F2677DA848}" destId="{3CBCC637-465B-4426-A8CE-74F29E31752F}" srcOrd="0" destOrd="0" presId="urn:microsoft.com/office/officeart/2009/3/layout/HorizontalOrganizationChart"/>
    <dgm:cxn modelId="{9F9ABCBF-CE6C-4028-BB86-276B91F75E66}" type="presParOf" srcId="{7563ED2C-E038-438D-911D-E1F2677DA848}" destId="{9EAF703D-B9A1-484D-A731-A069B07687C8}" srcOrd="1" destOrd="0" presId="urn:microsoft.com/office/officeart/2009/3/layout/HorizontalOrganizationChart"/>
    <dgm:cxn modelId="{3EAFF438-4065-45AC-A3A3-974B99308A63}" type="presParOf" srcId="{65CE877F-CDE0-4F58-8CF8-DAE77298AF90}" destId="{D52E486C-C24D-4C60-B8FC-7F3791E5E6E8}" srcOrd="1" destOrd="0" presId="urn:microsoft.com/office/officeart/2009/3/layout/HorizontalOrganizationChart"/>
    <dgm:cxn modelId="{727FA557-3237-472C-8390-C2A7ADDFCF3C}" type="presParOf" srcId="{65CE877F-CDE0-4F58-8CF8-DAE77298AF90}" destId="{285E29FD-5AAF-4CB8-83EA-DBD5B4DFB424}" srcOrd="2" destOrd="0" presId="urn:microsoft.com/office/officeart/2009/3/layout/HorizontalOrganizationChart"/>
    <dgm:cxn modelId="{9F933251-7583-4DB8-A404-29CE2DA5F2AA}" type="presParOf" srcId="{8CEBAA4F-3609-4B62-BF18-5CE94D6563BE}" destId="{4BBA5521-4036-44DC-A5B3-67B0CBE9429B}" srcOrd="4" destOrd="0" presId="urn:microsoft.com/office/officeart/2009/3/layout/HorizontalOrganizationChart"/>
    <dgm:cxn modelId="{68063AC2-D7E9-4FA4-A3BC-BB8817D51271}" type="presParOf" srcId="{8CEBAA4F-3609-4B62-BF18-5CE94D6563BE}" destId="{F8EE5805-5BBA-445A-AE81-93AB10B5254E}" srcOrd="5"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D2E651-7491-42AF-9133-9CDB35C95FF2}"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ru-RU"/>
        </a:p>
      </dgm:t>
    </dgm:pt>
    <dgm:pt modelId="{AAE7BFC1-F02B-42C9-964F-C9586AECA193}" type="pres">
      <dgm:prSet presAssocID="{C2D2E651-7491-42AF-9133-9CDB35C95FF2}" presName="linear" presStyleCnt="0">
        <dgm:presLayoutVars>
          <dgm:animLvl val="lvl"/>
          <dgm:resizeHandles val="exact"/>
        </dgm:presLayoutVars>
      </dgm:prSet>
      <dgm:spPr/>
    </dgm:pt>
  </dgm:ptLst>
  <dgm:cxnLst>
    <dgm:cxn modelId="{8618A2BD-D1C7-4C96-9928-4215F364D1E3}" type="presOf" srcId="{C2D2E651-7491-42AF-9133-9CDB35C95FF2}" destId="{AAE7BFC1-F02B-42C9-964F-C9586AECA193}"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D2E651-7491-42AF-9133-9CDB35C95FF2}" type="doc">
      <dgm:prSet loTypeId="urn:microsoft.com/office/officeart/2005/8/layout/vList2" loCatId="list" qsTypeId="urn:microsoft.com/office/officeart/2005/8/quickstyle/simple1" qsCatId="simple" csTypeId="urn:microsoft.com/office/officeart/2005/8/colors/colorful4" csCatId="colorful" phldr="1"/>
      <dgm:spPr>
        <a:scene3d>
          <a:camera prst="orthographicFront">
            <a:rot lat="0" lon="0" rev="0"/>
          </a:camera>
          <a:lightRig rig="balanced" dir="t">
            <a:rot lat="0" lon="0" rev="8700000"/>
          </a:lightRig>
        </a:scene3d>
      </dgm:spPr>
      <dgm:t>
        <a:bodyPr/>
        <a:lstStyle/>
        <a:p>
          <a:endParaRPr lang="ru-RU"/>
        </a:p>
      </dgm:t>
    </dgm:pt>
    <dgm:pt modelId="{79CD2091-416E-497D-B748-7A8DAD614ECD}">
      <dgm:prSet phldrT="[Текст]" custT="1"/>
      <dgm:spPr>
        <a:sp3d>
          <a:bevelT w="190500" h="38100"/>
        </a:sp3d>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uk-UA" sz="2000" b="1" dirty="0">
            <a:solidFill>
              <a:schemeClr val="tx1"/>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uk-UA" sz="2000" b="1" dirty="0">
              <a:solidFill>
                <a:schemeClr val="tx1"/>
              </a:solidFill>
              <a:latin typeface="Arial" panose="020B0604020202020204" pitchFamily="34" charset="0"/>
              <a:cs typeface="Arial" panose="020B0604020202020204" pitchFamily="34" charset="0"/>
            </a:rPr>
            <a:t>Стратегічні цілі:</a:t>
          </a:r>
          <a:endParaRPr lang="ru-RU" sz="2000" b="1" dirty="0">
            <a:solidFill>
              <a:schemeClr val="tx1"/>
            </a:solidFill>
            <a:latin typeface="Arial" panose="020B0604020202020204" pitchFamily="34" charset="0"/>
            <a:cs typeface="Arial" panose="020B0604020202020204" pitchFamily="34" charset="0"/>
          </a:endParaRPr>
        </a:p>
        <a:p>
          <a:pPr marL="0" lvl="0" algn="l" defTabSz="977900">
            <a:lnSpc>
              <a:spcPct val="90000"/>
            </a:lnSpc>
            <a:spcBef>
              <a:spcPct val="0"/>
            </a:spcBef>
            <a:spcAft>
              <a:spcPct val="35000"/>
            </a:spcAft>
            <a:buNone/>
          </a:pPr>
          <a:endParaRPr lang="ru-RU" sz="2000" b="1" dirty="0">
            <a:solidFill>
              <a:schemeClr val="tx1"/>
            </a:solidFill>
            <a:latin typeface="Arial" panose="020B0604020202020204" pitchFamily="34" charset="0"/>
            <a:cs typeface="Arial" panose="020B0604020202020204" pitchFamily="34" charset="0"/>
          </a:endParaRPr>
        </a:p>
      </dgm:t>
    </dgm:pt>
    <dgm:pt modelId="{C414373D-911D-44A2-8CBC-3AA6ED67A606}" type="parTrans" cxnId="{4DD2FA79-A242-4404-A575-F393923E4949}">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0E3601AD-1096-416F-925D-EE483431C612}" type="sibTrans" cxnId="{4DD2FA79-A242-4404-A575-F393923E4949}">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98D0AA13-0FD1-44F4-A572-0DE741495A1F}">
      <dgm:prSet phldrT="[Текст]" custT="1"/>
      <dgm:spPr>
        <a:sp3d>
          <a:bevelT w="190500" h="38100"/>
        </a:sp3d>
      </dgm:spPr>
      <dgm:t>
        <a:bodyPr/>
        <a:lstStyle/>
        <a:p>
          <a:pPr algn="l"/>
          <a:r>
            <a:rPr lang="uk-UA" sz="2000" b="1">
              <a:solidFill>
                <a:schemeClr val="tx1"/>
              </a:solidFill>
              <a:latin typeface="Arial" panose="020B0604020202020204" pitchFamily="34" charset="0"/>
              <a:cs typeface="Arial" panose="020B0604020202020204" pitchFamily="34" charset="0"/>
            </a:rPr>
            <a:t>С.1.Інформаційна та ресурсна підтримка бізнесу</a:t>
          </a:r>
          <a:endParaRPr lang="ru-RU" sz="2000" b="1" dirty="0">
            <a:solidFill>
              <a:schemeClr val="tx1"/>
            </a:solidFill>
            <a:latin typeface="Arial" panose="020B0604020202020204" pitchFamily="34" charset="0"/>
            <a:cs typeface="Arial" panose="020B0604020202020204" pitchFamily="34" charset="0"/>
          </a:endParaRPr>
        </a:p>
      </dgm:t>
    </dgm:pt>
    <dgm:pt modelId="{A6028230-034B-4E31-88FE-161438ABA2AB}" type="parTrans" cxnId="{39509E00-F832-4BEA-8C94-03452BCE896A}">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27A49048-616F-4D10-B348-4833A0FDCCC7}" type="sibTrans" cxnId="{39509E00-F832-4BEA-8C94-03452BCE896A}">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85941EE1-472B-4CAF-81D9-219927203B4D}">
      <dgm:prSet phldrT="[Текст]" custT="1"/>
      <dgm:spPr>
        <a:scene3d>
          <a:camera prst="orthographicFront">
            <a:rot lat="0" lon="0" rev="0"/>
          </a:camera>
          <a:lightRig rig="balanced" dir="t">
            <a:rot lat="0" lon="0" rev="8700000"/>
          </a:lightRig>
        </a:scene3d>
        <a:sp3d>
          <a:bevelT w="190500" h="38100"/>
        </a:sp3d>
      </dgm:spPr>
      <dgm:t>
        <a:bodyPr/>
        <a:lstStyle/>
        <a:p>
          <a:pPr algn="l"/>
          <a:r>
            <a:rPr lang="uk-UA" sz="2000" b="1">
              <a:solidFill>
                <a:schemeClr val="tx1"/>
              </a:solidFill>
              <a:latin typeface="Arial" panose="020B0604020202020204" pitchFamily="34" charset="0"/>
              <a:cs typeface="Arial" panose="020B0604020202020204" pitchFamily="34" charset="0"/>
            </a:rPr>
            <a:t>С.2.Розширення інвестиційних  можливостей для бізнесу </a:t>
          </a:r>
          <a:endParaRPr lang="ru-RU" sz="2000" b="1" dirty="0">
            <a:solidFill>
              <a:schemeClr val="tx1"/>
            </a:solidFill>
            <a:latin typeface="Arial" panose="020B0604020202020204" pitchFamily="34" charset="0"/>
            <a:cs typeface="Arial" panose="020B0604020202020204" pitchFamily="34" charset="0"/>
          </a:endParaRPr>
        </a:p>
      </dgm:t>
    </dgm:pt>
    <dgm:pt modelId="{8278D860-2221-49B3-A223-7FCA4250C6A7}" type="parTrans" cxnId="{84E2774C-71D0-48E7-903A-779AF74D1A6A}">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E1386052-55F2-4908-8DAF-205B1D5D6052}" type="sibTrans" cxnId="{84E2774C-71D0-48E7-903A-779AF74D1A6A}">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9468C7E9-241C-4701-810C-F0B860EFED63}">
      <dgm:prSet phldrT="[Текст]" custT="1"/>
      <dgm:spPr>
        <a:sp3d>
          <a:bevelT w="190500" h="38100"/>
        </a:sp3d>
      </dgm:spPr>
      <dgm:t>
        <a:bodyPr/>
        <a:lstStyle/>
        <a:p>
          <a:pPr algn="l"/>
          <a:r>
            <a:rPr lang="uk-UA" sz="2000" b="1">
              <a:solidFill>
                <a:schemeClr val="tx1"/>
              </a:solidFill>
              <a:latin typeface="Arial" panose="020B0604020202020204" pitchFamily="34" charset="0"/>
              <a:cs typeface="Arial" panose="020B0604020202020204" pitchFamily="34" charset="0"/>
            </a:rPr>
            <a:t>С.3. Інституційні умови для розвитку бізнесу і туризму </a:t>
          </a:r>
          <a:endParaRPr lang="ru-RU" sz="2000" b="1" dirty="0">
            <a:solidFill>
              <a:schemeClr val="tx1"/>
            </a:solidFill>
            <a:latin typeface="Arial" panose="020B0604020202020204" pitchFamily="34" charset="0"/>
            <a:cs typeface="Arial" panose="020B0604020202020204" pitchFamily="34" charset="0"/>
          </a:endParaRPr>
        </a:p>
      </dgm:t>
    </dgm:pt>
    <dgm:pt modelId="{E3656789-05D9-46AA-965D-8662A3613133}" type="sibTrans" cxnId="{D96702F5-100E-4338-B2CA-7181A46D2729}">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3316A454-4BB4-428E-89E4-BF405278554F}" type="parTrans" cxnId="{D96702F5-100E-4338-B2CA-7181A46D2729}">
      <dgm:prSet/>
      <dgm:spPr/>
      <dgm:t>
        <a:bodyPr/>
        <a:lstStyle/>
        <a:p>
          <a:pPr algn="l"/>
          <a:endParaRPr lang="ru-RU" sz="2000" b="1">
            <a:solidFill>
              <a:schemeClr val="tx1"/>
            </a:solidFill>
            <a:latin typeface="Arial" panose="020B0604020202020204" pitchFamily="34" charset="0"/>
            <a:cs typeface="Arial" panose="020B0604020202020204" pitchFamily="34" charset="0"/>
          </a:endParaRPr>
        </a:p>
      </dgm:t>
    </dgm:pt>
    <dgm:pt modelId="{AAE7BFC1-F02B-42C9-964F-C9586AECA193}" type="pres">
      <dgm:prSet presAssocID="{C2D2E651-7491-42AF-9133-9CDB35C95FF2}" presName="linear" presStyleCnt="0">
        <dgm:presLayoutVars>
          <dgm:animLvl val="lvl"/>
          <dgm:resizeHandles val="exact"/>
        </dgm:presLayoutVars>
      </dgm:prSet>
      <dgm:spPr/>
    </dgm:pt>
    <dgm:pt modelId="{5ACE66A6-AC28-4A9E-AEAF-A51CA9B4F6D3}" type="pres">
      <dgm:prSet presAssocID="{79CD2091-416E-497D-B748-7A8DAD614ECD}" presName="parentText" presStyleLbl="node1" presStyleIdx="0" presStyleCnt="4" custScaleY="90753" custLinFactY="-1183" custLinFactNeighborX="-181" custLinFactNeighborY="-100000">
        <dgm:presLayoutVars>
          <dgm:chMax val="0"/>
          <dgm:bulletEnabled val="1"/>
        </dgm:presLayoutVars>
      </dgm:prSet>
      <dgm:spPr/>
    </dgm:pt>
    <dgm:pt modelId="{10CB72CA-A066-4AD4-98B2-4D0DFD2DA405}" type="pres">
      <dgm:prSet presAssocID="{0E3601AD-1096-416F-925D-EE483431C612}" presName="spacer" presStyleCnt="0"/>
      <dgm:spPr/>
    </dgm:pt>
    <dgm:pt modelId="{0845D968-F64D-4E00-91BD-C678D2208BED}" type="pres">
      <dgm:prSet presAssocID="{98D0AA13-0FD1-44F4-A572-0DE741495A1F}" presName="parentText" presStyleLbl="node1" presStyleIdx="1" presStyleCnt="4" custScaleY="83840" custLinFactNeighborX="935" custLinFactNeighborY="18188">
        <dgm:presLayoutVars>
          <dgm:chMax val="0"/>
          <dgm:bulletEnabled val="1"/>
        </dgm:presLayoutVars>
      </dgm:prSet>
      <dgm:spPr/>
    </dgm:pt>
    <dgm:pt modelId="{4802D868-4D97-4BAD-8B0C-C2CB0DDD03E6}" type="pres">
      <dgm:prSet presAssocID="{27A49048-616F-4D10-B348-4833A0FDCCC7}" presName="spacer" presStyleCnt="0"/>
      <dgm:spPr>
        <a:sp3d>
          <a:bevelT w="190500" h="38100"/>
        </a:sp3d>
      </dgm:spPr>
    </dgm:pt>
    <dgm:pt modelId="{C2F249F8-71B3-4618-936E-D8982FC4E794}" type="pres">
      <dgm:prSet presAssocID="{85941EE1-472B-4CAF-81D9-219927203B4D}" presName="parentText" presStyleLbl="node1" presStyleIdx="2" presStyleCnt="4" custScaleY="83971" custLinFactNeighborY="56963">
        <dgm:presLayoutVars>
          <dgm:chMax val="0"/>
          <dgm:bulletEnabled val="1"/>
        </dgm:presLayoutVars>
      </dgm:prSet>
      <dgm:spPr/>
    </dgm:pt>
    <dgm:pt modelId="{397BEB26-19B7-4FC0-A6D0-786478D466F4}" type="pres">
      <dgm:prSet presAssocID="{E1386052-55F2-4908-8DAF-205B1D5D6052}" presName="spacer" presStyleCnt="0"/>
      <dgm:spPr>
        <a:sp3d>
          <a:bevelT w="190500" h="38100"/>
        </a:sp3d>
      </dgm:spPr>
    </dgm:pt>
    <dgm:pt modelId="{6E580E38-3218-4450-ABCE-DEE1196C2129}" type="pres">
      <dgm:prSet presAssocID="{9468C7E9-241C-4701-810C-F0B860EFED63}" presName="parentText" presStyleLbl="node1" presStyleIdx="3" presStyleCnt="4" custScaleY="83050" custLinFactY="17224" custLinFactNeighborY="100000">
        <dgm:presLayoutVars>
          <dgm:chMax val="0"/>
          <dgm:bulletEnabled val="1"/>
        </dgm:presLayoutVars>
      </dgm:prSet>
      <dgm:spPr/>
    </dgm:pt>
  </dgm:ptLst>
  <dgm:cxnLst>
    <dgm:cxn modelId="{39509E00-F832-4BEA-8C94-03452BCE896A}" srcId="{C2D2E651-7491-42AF-9133-9CDB35C95FF2}" destId="{98D0AA13-0FD1-44F4-A572-0DE741495A1F}" srcOrd="1" destOrd="0" parTransId="{A6028230-034B-4E31-88FE-161438ABA2AB}" sibTransId="{27A49048-616F-4D10-B348-4833A0FDCCC7}"/>
    <dgm:cxn modelId="{ACDBD53A-2681-47C7-B26C-446832585457}" type="presOf" srcId="{79CD2091-416E-497D-B748-7A8DAD614ECD}" destId="{5ACE66A6-AC28-4A9E-AEAF-A51CA9B4F6D3}" srcOrd="0" destOrd="0" presId="urn:microsoft.com/office/officeart/2005/8/layout/vList2"/>
    <dgm:cxn modelId="{63E86C5E-C3A8-4B31-A492-52DCD29A0D60}" type="presOf" srcId="{98D0AA13-0FD1-44F4-A572-0DE741495A1F}" destId="{0845D968-F64D-4E00-91BD-C678D2208BED}" srcOrd="0" destOrd="0" presId="urn:microsoft.com/office/officeart/2005/8/layout/vList2"/>
    <dgm:cxn modelId="{1893F748-A2BC-4FE5-9EF0-854844B72446}" type="presOf" srcId="{9468C7E9-241C-4701-810C-F0B860EFED63}" destId="{6E580E38-3218-4450-ABCE-DEE1196C2129}" srcOrd="0" destOrd="0" presId="urn:microsoft.com/office/officeart/2005/8/layout/vList2"/>
    <dgm:cxn modelId="{84E2774C-71D0-48E7-903A-779AF74D1A6A}" srcId="{C2D2E651-7491-42AF-9133-9CDB35C95FF2}" destId="{85941EE1-472B-4CAF-81D9-219927203B4D}" srcOrd="2" destOrd="0" parTransId="{8278D860-2221-49B3-A223-7FCA4250C6A7}" sibTransId="{E1386052-55F2-4908-8DAF-205B1D5D6052}"/>
    <dgm:cxn modelId="{4DD2FA79-A242-4404-A575-F393923E4949}" srcId="{C2D2E651-7491-42AF-9133-9CDB35C95FF2}" destId="{79CD2091-416E-497D-B748-7A8DAD614ECD}" srcOrd="0" destOrd="0" parTransId="{C414373D-911D-44A2-8CBC-3AA6ED67A606}" sibTransId="{0E3601AD-1096-416F-925D-EE483431C612}"/>
    <dgm:cxn modelId="{8618A2BD-D1C7-4C96-9928-4215F364D1E3}" type="presOf" srcId="{C2D2E651-7491-42AF-9133-9CDB35C95FF2}" destId="{AAE7BFC1-F02B-42C9-964F-C9586AECA193}" srcOrd="0" destOrd="0" presId="urn:microsoft.com/office/officeart/2005/8/layout/vList2"/>
    <dgm:cxn modelId="{5A3371E6-A428-457C-8212-4A99109511A6}" type="presOf" srcId="{85941EE1-472B-4CAF-81D9-219927203B4D}" destId="{C2F249F8-71B3-4618-936E-D8982FC4E794}" srcOrd="0" destOrd="0" presId="urn:microsoft.com/office/officeart/2005/8/layout/vList2"/>
    <dgm:cxn modelId="{D96702F5-100E-4338-B2CA-7181A46D2729}" srcId="{C2D2E651-7491-42AF-9133-9CDB35C95FF2}" destId="{9468C7E9-241C-4701-810C-F0B860EFED63}" srcOrd="3" destOrd="0" parTransId="{3316A454-4BB4-428E-89E4-BF405278554F}" sibTransId="{E3656789-05D9-46AA-965D-8662A3613133}"/>
    <dgm:cxn modelId="{0E9427F9-7AF4-4994-9208-B91E50EDB7FB}" type="presParOf" srcId="{AAE7BFC1-F02B-42C9-964F-C9586AECA193}" destId="{5ACE66A6-AC28-4A9E-AEAF-A51CA9B4F6D3}" srcOrd="0" destOrd="0" presId="urn:microsoft.com/office/officeart/2005/8/layout/vList2"/>
    <dgm:cxn modelId="{F853F76D-427A-4408-921B-B70FB9376B83}" type="presParOf" srcId="{AAE7BFC1-F02B-42C9-964F-C9586AECA193}" destId="{10CB72CA-A066-4AD4-98B2-4D0DFD2DA405}" srcOrd="1" destOrd="0" presId="urn:microsoft.com/office/officeart/2005/8/layout/vList2"/>
    <dgm:cxn modelId="{3CEECA49-B1ED-4550-BC52-8E91C556F509}" type="presParOf" srcId="{AAE7BFC1-F02B-42C9-964F-C9586AECA193}" destId="{0845D968-F64D-4E00-91BD-C678D2208BED}" srcOrd="2" destOrd="0" presId="urn:microsoft.com/office/officeart/2005/8/layout/vList2"/>
    <dgm:cxn modelId="{36608A51-B02C-4E3E-B853-F5030CAAFF3F}" type="presParOf" srcId="{AAE7BFC1-F02B-42C9-964F-C9586AECA193}" destId="{4802D868-4D97-4BAD-8B0C-C2CB0DDD03E6}" srcOrd="3" destOrd="0" presId="urn:microsoft.com/office/officeart/2005/8/layout/vList2"/>
    <dgm:cxn modelId="{DCC3938F-AA82-4103-9E78-2894A4D605BB}" type="presParOf" srcId="{AAE7BFC1-F02B-42C9-964F-C9586AECA193}" destId="{C2F249F8-71B3-4618-936E-D8982FC4E794}" srcOrd="4" destOrd="0" presId="urn:microsoft.com/office/officeart/2005/8/layout/vList2"/>
    <dgm:cxn modelId="{3A526940-36A1-43C8-90E4-1900F95E8D45}" type="presParOf" srcId="{AAE7BFC1-F02B-42C9-964F-C9586AECA193}" destId="{397BEB26-19B7-4FC0-A6D0-786478D466F4}" srcOrd="5" destOrd="0" presId="urn:microsoft.com/office/officeart/2005/8/layout/vList2"/>
    <dgm:cxn modelId="{14674795-7416-4C56-82E5-F4B33F08ED25}" type="presParOf" srcId="{AAE7BFC1-F02B-42C9-964F-C9586AECA193}" destId="{6E580E38-3218-4450-ABCE-DEE1196C2129}" srcOrd="6"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r>
            <a:rPr lang="uk-UA" sz="1600" b="1" dirty="0">
              <a:solidFill>
                <a:schemeClr val="tx1"/>
              </a:solidFill>
              <a:latin typeface="Arial" panose="020B0604020202020204" pitchFamily="34" charset="0"/>
              <a:cs typeface="Arial" panose="020B0604020202020204" pitchFamily="34" charset="0"/>
            </a:rPr>
            <a:t>Стратегічна ціль С.1. </a:t>
          </a:r>
        </a:p>
        <a:p>
          <a:r>
            <a:rPr lang="uk-UA" sz="1600" b="1" dirty="0">
              <a:solidFill>
                <a:schemeClr val="tx1"/>
              </a:solidFill>
              <a:latin typeface="Arial" panose="020B0604020202020204" pitchFamily="34" charset="0"/>
              <a:cs typeface="Arial" panose="020B0604020202020204" pitchFamily="34" charset="0"/>
            </a:rPr>
            <a:t>Інформаційна та ресурсна </a:t>
          </a:r>
        </a:p>
        <a:p>
          <a:r>
            <a:rPr lang="uk-UA" sz="1600" b="1" dirty="0">
              <a:solidFill>
                <a:schemeClr val="tx1"/>
              </a:solidFill>
              <a:latin typeface="Arial" panose="020B0604020202020204" pitchFamily="34" charset="0"/>
              <a:cs typeface="Arial" panose="020B0604020202020204" pitchFamily="34" charset="0"/>
            </a:rPr>
            <a:t>підтримка бізнесу</a:t>
          </a:r>
          <a:endParaRPr lang="ru-RU" sz="16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4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4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r>
            <a:rPr lang="uk-UA" sz="1600" b="1" dirty="0">
              <a:solidFill>
                <a:schemeClr val="tx1"/>
              </a:solidFill>
              <a:latin typeface="Arial" panose="020B0604020202020204" pitchFamily="34" charset="0"/>
              <a:cs typeface="Arial" panose="020B0604020202020204" pitchFamily="34" charset="0"/>
            </a:rPr>
            <a:t>Оперативна ціль С.1.1.Якісні адміністративні послуги для бізнесу та громадян: Центр надання адміністративних послуг</a:t>
          </a:r>
          <a:endParaRPr lang="ru-RU" sz="16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4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4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1600" b="1" dirty="0">
              <a:solidFill>
                <a:schemeClr val="tx1"/>
              </a:solidFill>
              <a:latin typeface="Arial" panose="020B0604020202020204" pitchFamily="34" charset="0"/>
              <a:cs typeface="Arial" panose="020B0604020202020204" pitchFamily="34" charset="0"/>
            </a:rPr>
            <a:t>Оперативна ціль С.1.2.</a:t>
          </a:r>
        </a:p>
        <a:p>
          <a:pPr>
            <a:lnSpc>
              <a:spcPct val="100000"/>
            </a:lnSpc>
            <a:spcAft>
              <a:spcPts val="0"/>
            </a:spcAft>
          </a:pPr>
          <a:r>
            <a:rPr lang="uk-UA" sz="1600" b="1" dirty="0">
              <a:solidFill>
                <a:schemeClr val="tx1"/>
              </a:solidFill>
              <a:latin typeface="Arial" panose="020B0604020202020204" pitchFamily="34" charset="0"/>
              <a:cs typeface="Arial" panose="020B0604020202020204" pitchFamily="34" charset="0"/>
            </a:rPr>
            <a:t>Підтримка інституцій розвитку </a:t>
          </a:r>
        </a:p>
        <a:p>
          <a:pPr>
            <a:lnSpc>
              <a:spcPct val="100000"/>
            </a:lnSpc>
            <a:spcAft>
              <a:spcPts val="0"/>
            </a:spcAft>
          </a:pPr>
          <a:r>
            <a:rPr lang="uk-UA" sz="1600" b="1" dirty="0">
              <a:solidFill>
                <a:schemeClr val="tx1"/>
              </a:solidFill>
              <a:latin typeface="Arial" panose="020B0604020202020204" pitchFamily="34" charset="0"/>
              <a:cs typeface="Arial" panose="020B0604020202020204" pitchFamily="34" charset="0"/>
            </a:rPr>
            <a:t>підприємництва: коворкінг, </a:t>
          </a:r>
        </a:p>
        <a:p>
          <a:pPr>
            <a:lnSpc>
              <a:spcPct val="100000"/>
            </a:lnSpc>
            <a:spcAft>
              <a:spcPts val="0"/>
            </a:spcAft>
          </a:pPr>
          <a:r>
            <a:rPr lang="uk-UA" sz="1600" b="1" dirty="0">
              <a:solidFill>
                <a:schemeClr val="tx1"/>
              </a:solidFill>
              <a:latin typeface="Arial" panose="020B0604020202020204" pitchFamily="34" charset="0"/>
              <a:cs typeface="Arial" panose="020B0604020202020204" pitchFamily="34" charset="0"/>
            </a:rPr>
            <a:t>бізнес-інкубатори, стартапи </a:t>
          </a:r>
          <a:endParaRPr lang="ru-RU" sz="16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endParaRPr lang="ru-RU" sz="14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endParaRPr lang="ru-RU" sz="14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14617" custLinFactNeighborX="-44" custLinFactNeighborY="-16247">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2"/>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2" custScaleX="194036" custScaleY="141805" custLinFactNeighborX="-3389" custLinFactNeighborY="-5773">
        <dgm:presLayoutVars>
          <dgm:chPref val="3"/>
        </dgm:presLayoutVars>
      </dgm:prSet>
      <dgm:spPr/>
    </dgm:pt>
    <dgm:pt modelId="{329F4CBB-CA90-456B-AD31-992F624C0A4F}" type="pres">
      <dgm:prSet presAssocID="{2F7E776A-3950-4C0D-8A75-9697B1DBE52B}" presName="rootConnector" presStyleLbl="node2" presStyleIdx="0" presStyleCnt="2"/>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BBA5521-4036-44DC-A5B3-67B0CBE9429B}" type="pres">
      <dgm:prSet presAssocID="{D644CC06-4F08-4B9F-AE4E-79E3C0598468}" presName="Name64" presStyleLbl="parChTrans1D2" presStyleIdx="1" presStyleCnt="2"/>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1" presStyleCnt="2" custScaleX="199656" custScaleY="166828" custLinFactNeighborX="-7578" custLinFactNeighborY="2742">
        <dgm:presLayoutVars>
          <dgm:chPref val="3"/>
        </dgm:presLayoutVars>
      </dgm:prSet>
      <dgm:spPr/>
    </dgm:pt>
    <dgm:pt modelId="{69AC8461-3327-45C4-9DA3-64DFD1A45002}" type="pres">
      <dgm:prSet presAssocID="{D93AEBBE-A985-44E6-879D-65DF6B7EF0C9}" presName="rootConnector" presStyleLbl="node2" presStyleIdx="1" presStyleCnt="2"/>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C3BA1586-5EB1-4EE0-BA0B-AF16649A8E3F}" srcId="{D0B9F93B-BC0F-4234-9FDA-B287059C92D2}" destId="{D93AEBBE-A985-44E6-879D-65DF6B7EF0C9}" srcOrd="1"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9F933251-7583-4DB8-A404-29CE2DA5F2AA}" type="presParOf" srcId="{8CEBAA4F-3609-4B62-BF18-5CE94D6563BE}" destId="{4BBA5521-4036-44DC-A5B3-67B0CBE9429B}" srcOrd="2" destOrd="0" presId="urn:microsoft.com/office/officeart/2009/3/layout/HorizontalOrganizationChart"/>
    <dgm:cxn modelId="{68063AC2-D7E9-4FA4-A3BC-BB8817D51271}" type="presParOf" srcId="{8CEBAA4F-3609-4B62-BF18-5CE94D6563BE}" destId="{F8EE5805-5BBA-445A-AE81-93AB10B5254E}" srcOrd="3"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r>
            <a:rPr lang="uk-UA" sz="1600" b="1">
              <a:solidFill>
                <a:schemeClr val="tx1"/>
              </a:solidFill>
              <a:latin typeface="Arial" panose="020B0604020202020204" pitchFamily="34" charset="0"/>
              <a:cs typeface="Arial" panose="020B0604020202020204" pitchFamily="34" charset="0"/>
            </a:rPr>
            <a:t>Стратегічна ціль С.2. Розширення інвестиційних можливостей для бізнесу</a:t>
          </a:r>
          <a:endParaRPr lang="uk-UA" sz="16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r>
            <a:rPr lang="uk-UA" sz="1600" b="1">
              <a:solidFill>
                <a:schemeClr val="tx1"/>
              </a:solidFill>
              <a:latin typeface="Arial" panose="020B0604020202020204" pitchFamily="34" charset="0"/>
              <a:cs typeface="Arial" panose="020B0604020202020204" pitchFamily="34" charset="0"/>
            </a:rPr>
            <a:t>Оперативна ціль С.2.1.Сприяти створенню нових інвестиційних продуктів</a:t>
          </a:r>
          <a:endParaRPr lang="ru-RU" sz="16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r>
            <a:rPr lang="uk-UA" sz="1600" b="1">
              <a:solidFill>
                <a:schemeClr val="tx1"/>
              </a:solidFill>
              <a:latin typeface="Arial" panose="020B0604020202020204" pitchFamily="34" charset="0"/>
              <a:cs typeface="Arial" panose="020B0604020202020204" pitchFamily="34" charset="0"/>
            </a:rPr>
            <a:t>Оперативна ціль С.2.3.</a:t>
          </a:r>
        </a:p>
        <a:p>
          <a:r>
            <a:rPr lang="uk-UA" sz="1600" b="1">
              <a:solidFill>
                <a:schemeClr val="tx1"/>
              </a:solidFill>
              <a:latin typeface="Arial" panose="020B0604020202020204" pitchFamily="34" charset="0"/>
              <a:cs typeface="Arial" panose="020B0604020202020204" pitchFamily="34" charset="0"/>
            </a:rPr>
            <a:t>Реалізація еко-проектів</a:t>
          </a:r>
          <a:endParaRPr lang="ru-RU" sz="16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AAF045B8-9517-47B2-9B40-7A9DC5A15B81}">
      <dgm:prSet custT="1"/>
      <dgm:spPr>
        <a:scene3d>
          <a:camera prst="orthographicFront">
            <a:rot lat="0" lon="0" rev="0"/>
          </a:camera>
          <a:lightRig rig="balanced" dir="t">
            <a:rot lat="0" lon="0" rev="8700000"/>
          </a:lightRig>
        </a:scene3d>
        <a:sp3d>
          <a:bevelT w="190500" h="38100"/>
        </a:sp3d>
      </dgm:spPr>
      <dgm:t>
        <a:bodyPr/>
        <a:lstStyle/>
        <a:p>
          <a:r>
            <a:rPr lang="uk-UA" sz="1600" b="1">
              <a:solidFill>
                <a:schemeClr val="tx1"/>
              </a:solidFill>
              <a:latin typeface="Arial" panose="020B0604020202020204" pitchFamily="34" charset="0"/>
              <a:cs typeface="Arial" panose="020B0604020202020204" pitchFamily="34" charset="0"/>
            </a:rPr>
            <a:t>Оперативна ціль С.2.2.</a:t>
          </a:r>
        </a:p>
        <a:p>
          <a:r>
            <a:rPr lang="uk-UA" sz="1600" b="1">
              <a:solidFill>
                <a:schemeClr val="tx1"/>
              </a:solidFill>
              <a:latin typeface="Arial" panose="020B0604020202020204" pitchFamily="34" charset="0"/>
              <a:cs typeface="Arial" panose="020B0604020202020204" pitchFamily="34" charset="0"/>
            </a:rPr>
            <a:t>Ефективна система промоції</a:t>
          </a:r>
          <a:endParaRPr lang="ru-RU" sz="1600" b="1" dirty="0">
            <a:solidFill>
              <a:schemeClr val="tx1"/>
            </a:solidFill>
            <a:latin typeface="Arial" panose="020B0604020202020204" pitchFamily="34" charset="0"/>
            <a:cs typeface="Arial" panose="020B0604020202020204" pitchFamily="34" charset="0"/>
          </a:endParaRPr>
        </a:p>
      </dgm:t>
    </dgm:pt>
    <dgm:pt modelId="{E9B48F03-11F4-4108-A06B-3AF88E906886}" type="parTrans" cxnId="{6415C4A4-048D-467C-A8ED-42D8DB76D8B0}">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AEC12A6F-AB0B-4869-A653-766DACA97FE4}" type="sibTrans" cxnId="{6415C4A4-048D-467C-A8ED-42D8DB76D8B0}">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14617" custLinFactNeighborX="-24599" custLinFactNeighborY="-1961">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3"/>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3" custScaleX="194036" custScaleY="146379" custLinFactNeighborX="-3389" custLinFactNeighborY="-5773">
        <dgm:presLayoutVars>
          <dgm:chPref val="3"/>
        </dgm:presLayoutVars>
      </dgm:prSet>
      <dgm:spPr/>
    </dgm:pt>
    <dgm:pt modelId="{329F4CBB-CA90-456B-AD31-992F624C0A4F}" type="pres">
      <dgm:prSet presAssocID="{2F7E776A-3950-4C0D-8A75-9697B1DBE52B}" presName="rootConnector" presStyleLbl="node2" presStyleIdx="0" presStyleCnt="3"/>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EEAA57E-4C24-4EEC-A0C8-3985F2B8DA40}" type="pres">
      <dgm:prSet presAssocID="{E9B48F03-11F4-4108-A06B-3AF88E906886}" presName="Name64" presStyleLbl="parChTrans1D2" presStyleIdx="1" presStyleCnt="3"/>
      <dgm:spPr/>
    </dgm:pt>
    <dgm:pt modelId="{0DBB24A6-7EDF-40A8-A150-D3629D047F4B}" type="pres">
      <dgm:prSet presAssocID="{AAF045B8-9517-47B2-9B40-7A9DC5A15B81}" presName="hierRoot2" presStyleCnt="0">
        <dgm:presLayoutVars>
          <dgm:hierBranch val="init"/>
        </dgm:presLayoutVars>
      </dgm:prSet>
      <dgm:spPr/>
    </dgm:pt>
    <dgm:pt modelId="{5693C4C4-AE9F-4EC1-803A-13D052AC05CE}" type="pres">
      <dgm:prSet presAssocID="{AAF045B8-9517-47B2-9B40-7A9DC5A15B81}" presName="rootComposite" presStyleCnt="0"/>
      <dgm:spPr/>
    </dgm:pt>
    <dgm:pt modelId="{2772D278-2EAE-433D-B97A-BDC6B6F3249D}" type="pres">
      <dgm:prSet presAssocID="{AAF045B8-9517-47B2-9B40-7A9DC5A15B81}" presName="rootText" presStyleLbl="node2" presStyleIdx="1" presStyleCnt="3" custScaleX="188760" custScaleY="139979">
        <dgm:presLayoutVars>
          <dgm:chPref val="3"/>
        </dgm:presLayoutVars>
      </dgm:prSet>
      <dgm:spPr/>
    </dgm:pt>
    <dgm:pt modelId="{622721AD-3987-4747-9885-9B334DB19BEA}" type="pres">
      <dgm:prSet presAssocID="{AAF045B8-9517-47B2-9B40-7A9DC5A15B81}" presName="rootConnector" presStyleLbl="node2" presStyleIdx="1" presStyleCnt="3"/>
      <dgm:spPr/>
    </dgm:pt>
    <dgm:pt modelId="{18D0289B-B59F-4EEF-8174-DC26E1F0C01C}" type="pres">
      <dgm:prSet presAssocID="{AAF045B8-9517-47B2-9B40-7A9DC5A15B81}" presName="hierChild4" presStyleCnt="0"/>
      <dgm:spPr/>
    </dgm:pt>
    <dgm:pt modelId="{DD047587-348E-4736-9E8E-6DDB27CE95E5}" type="pres">
      <dgm:prSet presAssocID="{AAF045B8-9517-47B2-9B40-7A9DC5A15B81}" presName="hierChild5" presStyleCnt="0"/>
      <dgm:spPr/>
    </dgm:pt>
    <dgm:pt modelId="{4BBA5521-4036-44DC-A5B3-67B0CBE9429B}" type="pres">
      <dgm:prSet presAssocID="{D644CC06-4F08-4B9F-AE4E-79E3C0598468}" presName="Name64" presStyleLbl="parChTrans1D2" presStyleIdx="2" presStyleCnt="3"/>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2" presStyleCnt="3" custScaleX="188499" custScaleY="125645" custLinFactNeighborX="-4860" custLinFactNeighborY="-25111">
        <dgm:presLayoutVars>
          <dgm:chPref val="3"/>
        </dgm:presLayoutVars>
      </dgm:prSet>
      <dgm:spPr/>
    </dgm:pt>
    <dgm:pt modelId="{69AC8461-3327-45C4-9DA3-64DFD1A45002}" type="pres">
      <dgm:prSet presAssocID="{D93AEBBE-A985-44E6-879D-65DF6B7EF0C9}" presName="rootConnector" presStyleLbl="node2" presStyleIdx="2" presStyleCnt="3"/>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5DC80B2E-91A5-4837-9D39-CB0FD2B4C655}" type="presOf" srcId="{AAF045B8-9517-47B2-9B40-7A9DC5A15B81}" destId="{2772D278-2EAE-433D-B97A-BDC6B6F3249D}" srcOrd="0" destOrd="0" presId="urn:microsoft.com/office/officeart/2009/3/layout/HorizontalOrganizationChart"/>
    <dgm:cxn modelId="{65DB055D-D49A-4B7B-B9EE-0833B8426D46}" type="presOf" srcId="{AAF045B8-9517-47B2-9B40-7A9DC5A15B81}" destId="{622721AD-3987-4747-9885-9B334DB19BEA}" srcOrd="1" destOrd="0" presId="urn:microsoft.com/office/officeart/2009/3/layout/HorizontalOrganizationChart"/>
    <dgm:cxn modelId="{C3BA1586-5EB1-4EE0-BA0B-AF16649A8E3F}" srcId="{D0B9F93B-BC0F-4234-9FDA-B287059C92D2}" destId="{D93AEBBE-A985-44E6-879D-65DF6B7EF0C9}" srcOrd="2"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D267B092-8D11-49D7-8BFB-20916C79BF6C}" type="presOf" srcId="{E9B48F03-11F4-4108-A06B-3AF88E906886}" destId="{4EEAA57E-4C24-4EEC-A0C8-3985F2B8DA40}" srcOrd="0"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6415C4A4-048D-467C-A8ED-42D8DB76D8B0}" srcId="{D0B9F93B-BC0F-4234-9FDA-B287059C92D2}" destId="{AAF045B8-9517-47B2-9B40-7A9DC5A15B81}" srcOrd="1" destOrd="0" parTransId="{E9B48F03-11F4-4108-A06B-3AF88E906886}" sibTransId="{AEC12A6F-AB0B-4869-A653-766DACA97FE4}"/>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37381DE0-7B4B-4003-9440-9AF211F679D6}" type="presParOf" srcId="{8CEBAA4F-3609-4B62-BF18-5CE94D6563BE}" destId="{4EEAA57E-4C24-4EEC-A0C8-3985F2B8DA40}" srcOrd="2" destOrd="0" presId="urn:microsoft.com/office/officeart/2009/3/layout/HorizontalOrganizationChart"/>
    <dgm:cxn modelId="{5779D54A-264D-452D-843E-393C6EAF6D0A}" type="presParOf" srcId="{8CEBAA4F-3609-4B62-BF18-5CE94D6563BE}" destId="{0DBB24A6-7EDF-40A8-A150-D3629D047F4B}" srcOrd="3" destOrd="0" presId="urn:microsoft.com/office/officeart/2009/3/layout/HorizontalOrganizationChart"/>
    <dgm:cxn modelId="{D1871751-22DF-49DD-82EE-4AB2C5EAD6E3}" type="presParOf" srcId="{0DBB24A6-7EDF-40A8-A150-D3629D047F4B}" destId="{5693C4C4-AE9F-4EC1-803A-13D052AC05CE}" srcOrd="0" destOrd="0" presId="urn:microsoft.com/office/officeart/2009/3/layout/HorizontalOrganizationChart"/>
    <dgm:cxn modelId="{9250683E-BD4D-42CE-9CDD-E6DC4F6E72A4}" type="presParOf" srcId="{5693C4C4-AE9F-4EC1-803A-13D052AC05CE}" destId="{2772D278-2EAE-433D-B97A-BDC6B6F3249D}" srcOrd="0" destOrd="0" presId="urn:microsoft.com/office/officeart/2009/3/layout/HorizontalOrganizationChart"/>
    <dgm:cxn modelId="{9C2FF96B-B6DD-4BD6-AB19-94C56E88AEDD}" type="presParOf" srcId="{5693C4C4-AE9F-4EC1-803A-13D052AC05CE}" destId="{622721AD-3987-4747-9885-9B334DB19BEA}" srcOrd="1" destOrd="0" presId="urn:microsoft.com/office/officeart/2009/3/layout/HorizontalOrganizationChart"/>
    <dgm:cxn modelId="{32ECC818-63E1-4E40-8367-70CBFC01A3D9}" type="presParOf" srcId="{0DBB24A6-7EDF-40A8-A150-D3629D047F4B}" destId="{18D0289B-B59F-4EEF-8174-DC26E1F0C01C}" srcOrd="1" destOrd="0" presId="urn:microsoft.com/office/officeart/2009/3/layout/HorizontalOrganizationChart"/>
    <dgm:cxn modelId="{A4A685F0-C614-452F-9076-A630B1B4CDB5}" type="presParOf" srcId="{0DBB24A6-7EDF-40A8-A150-D3629D047F4B}" destId="{DD047587-348E-4736-9E8E-6DDB27CE95E5}" srcOrd="2" destOrd="0" presId="urn:microsoft.com/office/officeart/2009/3/layout/HorizontalOrganizationChart"/>
    <dgm:cxn modelId="{9F933251-7583-4DB8-A404-29CE2DA5F2AA}" type="presParOf" srcId="{8CEBAA4F-3609-4B62-BF18-5CE94D6563BE}" destId="{4BBA5521-4036-44DC-A5B3-67B0CBE9429B}" srcOrd="4" destOrd="0" presId="urn:microsoft.com/office/officeart/2009/3/layout/HorizontalOrganizationChart"/>
    <dgm:cxn modelId="{68063AC2-D7E9-4FA4-A3BC-BB8817D51271}" type="presParOf" srcId="{8CEBAA4F-3609-4B62-BF18-5CE94D6563BE}" destId="{F8EE5805-5BBA-445A-AE81-93AB10B5254E}" srcOrd="5"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r>
            <a:rPr lang="uk-UA" sz="1800" b="1">
              <a:solidFill>
                <a:schemeClr val="tx1"/>
              </a:solidFill>
              <a:latin typeface="Arial" panose="020B0604020202020204" pitchFamily="34" charset="0"/>
              <a:cs typeface="Arial" panose="020B0604020202020204" pitchFamily="34" charset="0"/>
            </a:rPr>
            <a:t>Стратегічна ціль С.3. Інституційні умови для розвитку бізнесу і туризму</a:t>
          </a:r>
          <a:endParaRPr lang="uk-UA" sz="18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8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8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r>
            <a:rPr lang="uk-UA" sz="1800" b="1" dirty="0">
              <a:solidFill>
                <a:schemeClr val="tx1"/>
              </a:solidFill>
              <a:latin typeface="Arial" panose="020B0604020202020204" pitchFamily="34" charset="0"/>
              <a:cs typeface="Arial" panose="020B0604020202020204" pitchFamily="34" charset="0"/>
            </a:rPr>
            <a:t>Оперативна ціль С.3.1.Розбудова інфраструктури для розвитку туризму</a:t>
          </a:r>
          <a:endParaRPr lang="ru-RU" sz="18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8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800">
            <a:solidFill>
              <a:schemeClr val="tx1"/>
            </a:solidFill>
            <a:latin typeface="Arial" panose="020B0604020202020204" pitchFamily="34" charset="0"/>
            <a:cs typeface="Arial" panose="020B0604020202020204" pitchFamily="34" charset="0"/>
          </a:endParaRPr>
        </a:p>
      </dgm:t>
    </dgm:pt>
    <dgm:pt modelId="{AAF045B8-9517-47B2-9B40-7A9DC5A15B81}">
      <dgm:prSet custT="1"/>
      <dgm:spPr>
        <a:scene3d>
          <a:camera prst="orthographicFront">
            <a:rot lat="0" lon="0" rev="0"/>
          </a:camera>
          <a:lightRig rig="balanced" dir="t">
            <a:rot lat="0" lon="0" rev="8700000"/>
          </a:lightRig>
        </a:scene3d>
        <a:sp3d>
          <a:bevelT w="190500" h="38100"/>
        </a:sp3d>
      </dgm:spPr>
      <dgm:t>
        <a:bodyPr/>
        <a:lstStyle/>
        <a:p>
          <a:pPr>
            <a:spcAft>
              <a:spcPts val="0"/>
            </a:spcAft>
          </a:pPr>
          <a:r>
            <a:rPr lang="uk-UA" sz="1800" b="1" dirty="0">
              <a:solidFill>
                <a:schemeClr val="tx1"/>
              </a:solidFill>
              <a:latin typeface="Arial" panose="020B0604020202020204" pitchFamily="34" charset="0"/>
              <a:cs typeface="Arial" panose="020B0604020202020204" pitchFamily="34" charset="0"/>
            </a:rPr>
            <a:t>Оперативна ціль С.3.2.</a:t>
          </a:r>
        </a:p>
        <a:p>
          <a:pPr>
            <a:spcAft>
              <a:spcPts val="0"/>
            </a:spcAft>
          </a:pPr>
          <a:r>
            <a:rPr lang="uk-UA" sz="1800" b="1" dirty="0">
              <a:solidFill>
                <a:schemeClr val="tx1"/>
              </a:solidFill>
              <a:latin typeface="Arial" panose="020B0604020202020204" pitchFamily="34" charset="0"/>
              <a:cs typeface="Arial" panose="020B0604020202020204" pitchFamily="34" charset="0"/>
            </a:rPr>
            <a:t>Створення зон покращення бізнесу</a:t>
          </a:r>
          <a:endParaRPr lang="ru-RU" sz="1800" b="1" dirty="0">
            <a:solidFill>
              <a:schemeClr val="tx1"/>
            </a:solidFill>
            <a:latin typeface="Arial" panose="020B0604020202020204" pitchFamily="34" charset="0"/>
            <a:cs typeface="Arial" panose="020B0604020202020204" pitchFamily="34" charset="0"/>
          </a:endParaRPr>
        </a:p>
      </dgm:t>
    </dgm:pt>
    <dgm:pt modelId="{E9B48F03-11F4-4108-A06B-3AF88E906886}" type="parTrans" cxnId="{6415C4A4-048D-467C-A8ED-42D8DB76D8B0}">
      <dgm:prSet/>
      <dgm:spPr/>
      <dgm:t>
        <a:bodyPr/>
        <a:lstStyle/>
        <a:p>
          <a:endParaRPr lang="ru-RU" sz="1800">
            <a:solidFill>
              <a:schemeClr val="tx1"/>
            </a:solidFill>
            <a:latin typeface="Arial" panose="020B0604020202020204" pitchFamily="34" charset="0"/>
            <a:cs typeface="Arial" panose="020B0604020202020204" pitchFamily="34" charset="0"/>
          </a:endParaRPr>
        </a:p>
      </dgm:t>
    </dgm:pt>
    <dgm:pt modelId="{AEC12A6F-AB0B-4869-A653-766DACA97FE4}" type="sibTrans" cxnId="{6415C4A4-048D-467C-A8ED-42D8DB76D8B0}">
      <dgm:prSet/>
      <dgm:spPr/>
      <dgm:t>
        <a:bodyPr/>
        <a:lstStyle/>
        <a:p>
          <a:endParaRPr lang="ru-RU" sz="18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63642" custLinFactNeighborX="-24599" custLinFactNeighborY="-1961">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2"/>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2" custScaleX="194036" custScaleY="190033" custLinFactNeighborX="-3389" custLinFactNeighborY="-5773">
        <dgm:presLayoutVars>
          <dgm:chPref val="3"/>
        </dgm:presLayoutVars>
      </dgm:prSet>
      <dgm:spPr/>
    </dgm:pt>
    <dgm:pt modelId="{329F4CBB-CA90-456B-AD31-992F624C0A4F}" type="pres">
      <dgm:prSet presAssocID="{2F7E776A-3950-4C0D-8A75-9697B1DBE52B}" presName="rootConnector" presStyleLbl="node2" presStyleIdx="0" presStyleCnt="2"/>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EEAA57E-4C24-4EEC-A0C8-3985F2B8DA40}" type="pres">
      <dgm:prSet presAssocID="{E9B48F03-11F4-4108-A06B-3AF88E906886}" presName="Name64" presStyleLbl="parChTrans1D2" presStyleIdx="1" presStyleCnt="2"/>
      <dgm:spPr/>
    </dgm:pt>
    <dgm:pt modelId="{0DBB24A6-7EDF-40A8-A150-D3629D047F4B}" type="pres">
      <dgm:prSet presAssocID="{AAF045B8-9517-47B2-9B40-7A9DC5A15B81}" presName="hierRoot2" presStyleCnt="0">
        <dgm:presLayoutVars>
          <dgm:hierBranch val="init"/>
        </dgm:presLayoutVars>
      </dgm:prSet>
      <dgm:spPr/>
    </dgm:pt>
    <dgm:pt modelId="{5693C4C4-AE9F-4EC1-803A-13D052AC05CE}" type="pres">
      <dgm:prSet presAssocID="{AAF045B8-9517-47B2-9B40-7A9DC5A15B81}" presName="rootComposite" presStyleCnt="0"/>
      <dgm:spPr/>
    </dgm:pt>
    <dgm:pt modelId="{2772D278-2EAE-433D-B97A-BDC6B6F3249D}" type="pres">
      <dgm:prSet presAssocID="{AAF045B8-9517-47B2-9B40-7A9DC5A15B81}" presName="rootText" presStyleLbl="node2" presStyleIdx="1" presStyleCnt="2" custScaleX="188760" custScaleY="183483">
        <dgm:presLayoutVars>
          <dgm:chPref val="3"/>
        </dgm:presLayoutVars>
      </dgm:prSet>
      <dgm:spPr/>
    </dgm:pt>
    <dgm:pt modelId="{622721AD-3987-4747-9885-9B334DB19BEA}" type="pres">
      <dgm:prSet presAssocID="{AAF045B8-9517-47B2-9B40-7A9DC5A15B81}" presName="rootConnector" presStyleLbl="node2" presStyleIdx="1" presStyleCnt="2"/>
      <dgm:spPr/>
    </dgm:pt>
    <dgm:pt modelId="{18D0289B-B59F-4EEF-8174-DC26E1F0C01C}" type="pres">
      <dgm:prSet presAssocID="{AAF045B8-9517-47B2-9B40-7A9DC5A15B81}" presName="hierChild4" presStyleCnt="0"/>
      <dgm:spPr/>
    </dgm:pt>
    <dgm:pt modelId="{DD047587-348E-4736-9E8E-6DDB27CE95E5}" type="pres">
      <dgm:prSet presAssocID="{AAF045B8-9517-47B2-9B40-7A9DC5A15B81}"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5DC80B2E-91A5-4837-9D39-CB0FD2B4C655}" type="presOf" srcId="{AAF045B8-9517-47B2-9B40-7A9DC5A15B81}" destId="{2772D278-2EAE-433D-B97A-BDC6B6F3249D}" srcOrd="0" destOrd="0" presId="urn:microsoft.com/office/officeart/2009/3/layout/HorizontalOrganizationChart"/>
    <dgm:cxn modelId="{65DB055D-D49A-4B7B-B9EE-0833B8426D46}" type="presOf" srcId="{AAF045B8-9517-47B2-9B40-7A9DC5A15B81}" destId="{622721AD-3987-4747-9885-9B334DB19BEA}" srcOrd="1" destOrd="0" presId="urn:microsoft.com/office/officeart/2009/3/layout/HorizontalOrganizationChart"/>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D267B092-8D11-49D7-8BFB-20916C79BF6C}" type="presOf" srcId="{E9B48F03-11F4-4108-A06B-3AF88E906886}" destId="{4EEAA57E-4C24-4EEC-A0C8-3985F2B8DA40}" srcOrd="0"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6415C4A4-048D-467C-A8ED-42D8DB76D8B0}" srcId="{D0B9F93B-BC0F-4234-9FDA-B287059C92D2}" destId="{AAF045B8-9517-47B2-9B40-7A9DC5A15B81}" srcOrd="1" destOrd="0" parTransId="{E9B48F03-11F4-4108-A06B-3AF88E906886}" sibTransId="{AEC12A6F-AB0B-4869-A653-766DACA97FE4}"/>
    <dgm:cxn modelId="{173335C9-C8F4-4306-9E1F-4AEFD0C048BC}" type="presOf" srcId="{2F7E776A-3950-4C0D-8A75-9697B1DBE52B}" destId="{93392BBF-3CEF-4BF4-99B9-6BDA5F153CE2}"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37381DE0-7B4B-4003-9440-9AF211F679D6}" type="presParOf" srcId="{8CEBAA4F-3609-4B62-BF18-5CE94D6563BE}" destId="{4EEAA57E-4C24-4EEC-A0C8-3985F2B8DA40}" srcOrd="2" destOrd="0" presId="urn:microsoft.com/office/officeart/2009/3/layout/HorizontalOrganizationChart"/>
    <dgm:cxn modelId="{5779D54A-264D-452D-843E-393C6EAF6D0A}" type="presParOf" srcId="{8CEBAA4F-3609-4B62-BF18-5CE94D6563BE}" destId="{0DBB24A6-7EDF-40A8-A150-D3629D047F4B}" srcOrd="3" destOrd="0" presId="urn:microsoft.com/office/officeart/2009/3/layout/HorizontalOrganizationChart"/>
    <dgm:cxn modelId="{D1871751-22DF-49DD-82EE-4AB2C5EAD6E3}" type="presParOf" srcId="{0DBB24A6-7EDF-40A8-A150-D3629D047F4B}" destId="{5693C4C4-AE9F-4EC1-803A-13D052AC05CE}" srcOrd="0" destOrd="0" presId="urn:microsoft.com/office/officeart/2009/3/layout/HorizontalOrganizationChart"/>
    <dgm:cxn modelId="{9250683E-BD4D-42CE-9CDD-E6DC4F6E72A4}" type="presParOf" srcId="{5693C4C4-AE9F-4EC1-803A-13D052AC05CE}" destId="{2772D278-2EAE-433D-B97A-BDC6B6F3249D}" srcOrd="0" destOrd="0" presId="urn:microsoft.com/office/officeart/2009/3/layout/HorizontalOrganizationChart"/>
    <dgm:cxn modelId="{9C2FF96B-B6DD-4BD6-AB19-94C56E88AEDD}" type="presParOf" srcId="{5693C4C4-AE9F-4EC1-803A-13D052AC05CE}" destId="{622721AD-3987-4747-9885-9B334DB19BEA}" srcOrd="1" destOrd="0" presId="urn:microsoft.com/office/officeart/2009/3/layout/HorizontalOrganizationChart"/>
    <dgm:cxn modelId="{32ECC818-63E1-4E40-8367-70CBFC01A3D9}" type="presParOf" srcId="{0DBB24A6-7EDF-40A8-A150-D3629D047F4B}" destId="{18D0289B-B59F-4EEF-8174-DC26E1F0C01C}" srcOrd="1" destOrd="0" presId="urn:microsoft.com/office/officeart/2009/3/layout/HorizontalOrganizationChart"/>
    <dgm:cxn modelId="{A4A685F0-C614-452F-9076-A630B1B4CDB5}" type="presParOf" srcId="{0DBB24A6-7EDF-40A8-A150-D3629D047F4B}" destId="{DD047587-348E-4736-9E8E-6DDB27CE95E5}"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2C7F7-0573-4725-BBF4-A0F1B46A14D8}" type="doc">
      <dgm:prSet loTypeId="urn:microsoft.com/office/officeart/2008/layout/VerticalCurvedList" loCatId="list" qsTypeId="urn:microsoft.com/office/officeart/2005/8/quickstyle/3d3" qsCatId="3D" csTypeId="urn:microsoft.com/office/officeart/2005/8/colors/colorful5" csCatId="colorful" phldr="1"/>
      <dgm:spPr/>
    </dgm:pt>
    <dgm:pt modelId="{201F4B08-E77E-49C0-BABF-65A4325AEE17}">
      <dgm:prSet custT="1"/>
      <dgm:spPr/>
      <dgm:t>
        <a:bodyPr/>
        <a:lstStyle/>
        <a:p>
          <a:r>
            <a:rPr lang="uk-UA" sz="1400" b="0" dirty="0">
              <a:solidFill>
                <a:schemeClr val="tx1"/>
              </a:solidFill>
              <a:latin typeface="Arial" panose="020B0604020202020204" pitchFamily="34" charset="0"/>
              <a:cs typeface="Arial" panose="020B0604020202020204" pitchFamily="34" charset="0"/>
            </a:rPr>
            <a:t>Недостатній рівень відновлювальних джерел енергії у виробництві та в установах бюджетної сфери</a:t>
          </a:r>
        </a:p>
      </dgm:t>
    </dgm:pt>
    <dgm:pt modelId="{E285355C-2D08-43A9-8F16-1DF682F198CB}" type="parTrans" cxnId="{C563C42C-39D2-448A-B4EC-F6815B0579D0}">
      <dgm:prSet/>
      <dgm:spPr/>
      <dgm:t>
        <a:bodyPr/>
        <a:lstStyle/>
        <a:p>
          <a:endParaRPr lang="ru-RU" sz="1200">
            <a:solidFill>
              <a:schemeClr val="tx1"/>
            </a:solidFill>
          </a:endParaRPr>
        </a:p>
      </dgm:t>
    </dgm:pt>
    <dgm:pt modelId="{FDA3A247-8719-4927-9EB9-BD7A500E7CFA}" type="sibTrans" cxnId="{C563C42C-39D2-448A-B4EC-F6815B0579D0}">
      <dgm:prSet/>
      <dgm:spPr/>
      <dgm:t>
        <a:bodyPr/>
        <a:lstStyle/>
        <a:p>
          <a:endParaRPr lang="ru-RU" sz="1200">
            <a:solidFill>
              <a:schemeClr val="tx1"/>
            </a:solidFill>
          </a:endParaRPr>
        </a:p>
      </dgm:t>
    </dgm:pt>
    <dgm:pt modelId="{7486A195-AE7A-4667-915E-D8A035FAFEB8}">
      <dgm:prSet custT="1"/>
      <dgm:spPr/>
      <dgm:t>
        <a:bodyPr/>
        <a:lstStyle/>
        <a:p>
          <a:r>
            <a:rPr lang="uk-UA" sz="1400" b="0" dirty="0">
              <a:solidFill>
                <a:schemeClr val="tx1"/>
              </a:solidFill>
              <a:latin typeface="Arial" panose="020B0604020202020204" pitchFamily="34" charset="0"/>
              <a:cs typeface="Arial" panose="020B0604020202020204" pitchFamily="34" charset="0"/>
            </a:rPr>
            <a:t>Низький рівень екологічної культури і свідомості мешканців</a:t>
          </a:r>
        </a:p>
      </dgm:t>
    </dgm:pt>
    <dgm:pt modelId="{D790F3F9-E27A-435B-8C77-843BAE736C48}" type="parTrans" cxnId="{EC1D5801-5296-4F6F-98D4-D23C90027082}">
      <dgm:prSet/>
      <dgm:spPr/>
      <dgm:t>
        <a:bodyPr/>
        <a:lstStyle/>
        <a:p>
          <a:endParaRPr lang="ru-RU" sz="1200">
            <a:solidFill>
              <a:schemeClr val="tx1"/>
            </a:solidFill>
          </a:endParaRPr>
        </a:p>
      </dgm:t>
    </dgm:pt>
    <dgm:pt modelId="{14065CD8-2A5A-4112-8944-ADAEB2171795}" type="sibTrans" cxnId="{EC1D5801-5296-4F6F-98D4-D23C90027082}">
      <dgm:prSet/>
      <dgm:spPr/>
      <dgm:t>
        <a:bodyPr/>
        <a:lstStyle/>
        <a:p>
          <a:endParaRPr lang="ru-RU" sz="1200">
            <a:solidFill>
              <a:schemeClr val="tx1"/>
            </a:solidFill>
          </a:endParaRPr>
        </a:p>
      </dgm:t>
    </dgm:pt>
    <dgm:pt modelId="{9DFF9DAF-4328-4610-AD6B-F9364FB3180C}">
      <dgm:prSet custT="1"/>
      <dgm:spPr/>
      <dgm:t>
        <a:bodyPr/>
        <a:lstStyle/>
        <a:p>
          <a:r>
            <a:rPr lang="uk-UA" sz="1350" b="0" dirty="0">
              <a:solidFill>
                <a:schemeClr val="tx1"/>
              </a:solidFill>
              <a:latin typeface="Arial" panose="020B0604020202020204" pitchFamily="34" charset="0"/>
              <a:cs typeface="Arial" panose="020B0604020202020204" pitchFamily="34" charset="0"/>
            </a:rPr>
            <a:t>Проблема сміттєзвалищ. Відсутність ефективного механізму поводження з побутовими відходами, утилізація ТВП, переробка ТВП</a:t>
          </a:r>
        </a:p>
      </dgm:t>
    </dgm:pt>
    <dgm:pt modelId="{DCB77797-B840-4D25-9191-9A1096500034}" type="parTrans" cxnId="{688734AB-D230-43AB-89E4-EA942D415435}">
      <dgm:prSet/>
      <dgm:spPr/>
      <dgm:t>
        <a:bodyPr/>
        <a:lstStyle/>
        <a:p>
          <a:endParaRPr lang="ru-RU" sz="1200">
            <a:solidFill>
              <a:schemeClr val="tx1"/>
            </a:solidFill>
          </a:endParaRPr>
        </a:p>
      </dgm:t>
    </dgm:pt>
    <dgm:pt modelId="{F5ED9148-01A8-4AC8-BCC9-933AB0AB7DD4}" type="sibTrans" cxnId="{688734AB-D230-43AB-89E4-EA942D415435}">
      <dgm:prSet/>
      <dgm:spPr/>
      <dgm:t>
        <a:bodyPr/>
        <a:lstStyle/>
        <a:p>
          <a:endParaRPr lang="ru-RU" sz="1200">
            <a:solidFill>
              <a:schemeClr val="tx1"/>
            </a:solidFill>
          </a:endParaRPr>
        </a:p>
      </dgm:t>
    </dgm:pt>
    <dgm:pt modelId="{927203BC-C51F-487F-A6F5-4740BC1FF8DA}">
      <dgm:prSet custT="1"/>
      <dgm:spPr/>
      <dgm:t>
        <a:bodyPr/>
        <a:lstStyle/>
        <a:p>
          <a:r>
            <a:rPr lang="uk-UA" sz="1400" b="0" dirty="0">
              <a:solidFill>
                <a:schemeClr val="tx1"/>
              </a:solidFill>
              <a:latin typeface="Arial" panose="020B0604020202020204" pitchFamily="34" charset="0"/>
              <a:cs typeface="Arial" panose="020B0604020202020204" pitchFamily="34" charset="0"/>
            </a:rPr>
            <a:t>Низький рівень інвестування</a:t>
          </a:r>
        </a:p>
      </dgm:t>
    </dgm:pt>
    <dgm:pt modelId="{A727293D-EA39-426E-A471-B340350DDC36}" type="parTrans" cxnId="{47A26835-D85E-4822-B11C-4FB85024ABDF}">
      <dgm:prSet/>
      <dgm:spPr/>
      <dgm:t>
        <a:bodyPr/>
        <a:lstStyle/>
        <a:p>
          <a:endParaRPr lang="ru-RU"/>
        </a:p>
      </dgm:t>
    </dgm:pt>
    <dgm:pt modelId="{7DCD507F-88CC-42D8-A86E-BC5D014B7E5F}" type="sibTrans" cxnId="{47A26835-D85E-4822-B11C-4FB85024ABDF}">
      <dgm:prSet/>
      <dgm:spPr/>
      <dgm:t>
        <a:bodyPr/>
        <a:lstStyle/>
        <a:p>
          <a:endParaRPr lang="ru-RU"/>
        </a:p>
      </dgm:t>
    </dgm:pt>
    <dgm:pt modelId="{AC6A418B-CB71-44DE-B80E-313F6FB12C86}" type="pres">
      <dgm:prSet presAssocID="{1C82C7F7-0573-4725-BBF4-A0F1B46A14D8}" presName="Name0" presStyleCnt="0">
        <dgm:presLayoutVars>
          <dgm:chMax val="7"/>
          <dgm:chPref val="7"/>
          <dgm:dir/>
        </dgm:presLayoutVars>
      </dgm:prSet>
      <dgm:spPr/>
    </dgm:pt>
    <dgm:pt modelId="{1DEEDD97-DF22-4AF6-94C0-0A0F1291A04F}" type="pres">
      <dgm:prSet presAssocID="{1C82C7F7-0573-4725-BBF4-A0F1B46A14D8}" presName="Name1" presStyleCnt="0"/>
      <dgm:spPr/>
    </dgm:pt>
    <dgm:pt modelId="{9B9672A7-8892-4F79-A184-8D968D81D7E7}" type="pres">
      <dgm:prSet presAssocID="{1C82C7F7-0573-4725-BBF4-A0F1B46A14D8}" presName="cycle" presStyleCnt="0"/>
      <dgm:spPr/>
    </dgm:pt>
    <dgm:pt modelId="{92C77A7E-0E9C-4406-BF13-2EE245C64962}" type="pres">
      <dgm:prSet presAssocID="{1C82C7F7-0573-4725-BBF4-A0F1B46A14D8}" presName="srcNode" presStyleLbl="node1" presStyleIdx="0" presStyleCnt="4"/>
      <dgm:spPr/>
    </dgm:pt>
    <dgm:pt modelId="{4CC92ED7-C60C-48D5-B593-954485D00FC3}" type="pres">
      <dgm:prSet presAssocID="{1C82C7F7-0573-4725-BBF4-A0F1B46A14D8}" presName="conn" presStyleLbl="parChTrans1D2" presStyleIdx="0" presStyleCnt="1"/>
      <dgm:spPr/>
    </dgm:pt>
    <dgm:pt modelId="{7A090DCA-528A-4576-A4DF-F2E445014399}" type="pres">
      <dgm:prSet presAssocID="{1C82C7F7-0573-4725-BBF4-A0F1B46A14D8}" presName="extraNode" presStyleLbl="node1" presStyleIdx="0" presStyleCnt="4"/>
      <dgm:spPr/>
    </dgm:pt>
    <dgm:pt modelId="{31AFF0AB-A271-4863-8D43-84E114D0A9DB}" type="pres">
      <dgm:prSet presAssocID="{1C82C7F7-0573-4725-BBF4-A0F1B46A14D8}" presName="dstNode" presStyleLbl="node1" presStyleIdx="0" presStyleCnt="4"/>
      <dgm:spPr/>
    </dgm:pt>
    <dgm:pt modelId="{F817FF65-C92E-4790-942C-4B66F8EC70E6}" type="pres">
      <dgm:prSet presAssocID="{201F4B08-E77E-49C0-BABF-65A4325AEE17}" presName="text_1" presStyleLbl="node1" presStyleIdx="0" presStyleCnt="4">
        <dgm:presLayoutVars>
          <dgm:bulletEnabled val="1"/>
        </dgm:presLayoutVars>
      </dgm:prSet>
      <dgm:spPr/>
    </dgm:pt>
    <dgm:pt modelId="{BFC0D3DF-03DF-44D2-A48E-47DAE570728A}" type="pres">
      <dgm:prSet presAssocID="{201F4B08-E77E-49C0-BABF-65A4325AEE17}" presName="accent_1" presStyleCnt="0"/>
      <dgm:spPr/>
    </dgm:pt>
    <dgm:pt modelId="{9E0B2918-9A2C-4899-9F8F-7CF731AB1BF6}" type="pres">
      <dgm:prSet presAssocID="{201F4B08-E77E-49C0-BABF-65A4325AEE17}" presName="accentRepeatNode" presStyleLbl="solidFgAcc1" presStyleIdx="0" presStyleCnt="4" custScaleX="78573" custScaleY="81285"/>
      <dgm:spPr>
        <a:solidFill>
          <a:schemeClr val="accent6">
            <a:lumMod val="60000"/>
            <a:lumOff val="40000"/>
          </a:schemeClr>
        </a:solidFill>
      </dgm:spPr>
    </dgm:pt>
    <dgm:pt modelId="{B352E5E7-892B-43C3-A393-CE87A69D54A6}" type="pres">
      <dgm:prSet presAssocID="{7486A195-AE7A-4667-915E-D8A035FAFEB8}" presName="text_2" presStyleLbl="node1" presStyleIdx="1" presStyleCnt="4">
        <dgm:presLayoutVars>
          <dgm:bulletEnabled val="1"/>
        </dgm:presLayoutVars>
      </dgm:prSet>
      <dgm:spPr/>
    </dgm:pt>
    <dgm:pt modelId="{AA51DFBC-4279-4BDA-AC19-D5F1BC964C78}" type="pres">
      <dgm:prSet presAssocID="{7486A195-AE7A-4667-915E-D8A035FAFEB8}" presName="accent_2" presStyleCnt="0"/>
      <dgm:spPr/>
    </dgm:pt>
    <dgm:pt modelId="{F140FC2E-D76A-4EE8-83B4-55C58D1068DC}" type="pres">
      <dgm:prSet presAssocID="{7486A195-AE7A-4667-915E-D8A035FAFEB8}" presName="accentRepeatNode" presStyleLbl="solidFgAcc1" presStyleIdx="1" presStyleCnt="4" custScaleX="91631" custScaleY="94434"/>
      <dgm:spPr>
        <a:solidFill>
          <a:srgbClr val="00B050"/>
        </a:solidFill>
      </dgm:spPr>
    </dgm:pt>
    <dgm:pt modelId="{F33F7543-7695-4667-9864-6D202C8ACC75}" type="pres">
      <dgm:prSet presAssocID="{9DFF9DAF-4328-4610-AD6B-F9364FB3180C}" presName="text_3" presStyleLbl="node1" presStyleIdx="2" presStyleCnt="4" custScaleY="154546">
        <dgm:presLayoutVars>
          <dgm:bulletEnabled val="1"/>
        </dgm:presLayoutVars>
      </dgm:prSet>
      <dgm:spPr/>
    </dgm:pt>
    <dgm:pt modelId="{8392E153-C0BF-4BC8-AEA6-3D24654584EE}" type="pres">
      <dgm:prSet presAssocID="{9DFF9DAF-4328-4610-AD6B-F9364FB3180C}" presName="accent_3" presStyleCnt="0"/>
      <dgm:spPr/>
    </dgm:pt>
    <dgm:pt modelId="{F51D0F45-2AE5-4D30-832E-5305B07C469B}" type="pres">
      <dgm:prSet presAssocID="{9DFF9DAF-4328-4610-AD6B-F9364FB3180C}" presName="accentRepeatNode" presStyleLbl="solidFgAcc1" presStyleIdx="2" presStyleCnt="4" custScaleX="91631" custScaleY="89333"/>
      <dgm:spPr>
        <a:solidFill>
          <a:schemeClr val="accent2">
            <a:lumMod val="75000"/>
          </a:schemeClr>
        </a:solidFill>
      </dgm:spPr>
    </dgm:pt>
    <dgm:pt modelId="{2841C0C6-A164-4AC2-BC38-F70125AFEA95}" type="pres">
      <dgm:prSet presAssocID="{927203BC-C51F-487F-A6F5-4740BC1FF8DA}" presName="text_4" presStyleLbl="node1" presStyleIdx="3" presStyleCnt="4">
        <dgm:presLayoutVars>
          <dgm:bulletEnabled val="1"/>
        </dgm:presLayoutVars>
      </dgm:prSet>
      <dgm:spPr/>
    </dgm:pt>
    <dgm:pt modelId="{44B4CFD3-C762-4883-BD97-5CCD3521AFA5}" type="pres">
      <dgm:prSet presAssocID="{927203BC-C51F-487F-A6F5-4740BC1FF8DA}" presName="accent_4" presStyleCnt="0"/>
      <dgm:spPr/>
    </dgm:pt>
    <dgm:pt modelId="{0BE87F4F-464B-46A0-909D-39EFB69A4C33}" type="pres">
      <dgm:prSet presAssocID="{927203BC-C51F-487F-A6F5-4740BC1FF8DA}" presName="accentRepeatNode" presStyleLbl="solidFgAcc1" presStyleIdx="3" presStyleCnt="4" custScaleX="98241" custScaleY="94484"/>
      <dgm:spPr>
        <a:solidFill>
          <a:schemeClr val="accent4">
            <a:lumMod val="60000"/>
            <a:lumOff val="40000"/>
          </a:schemeClr>
        </a:solidFill>
      </dgm:spPr>
    </dgm:pt>
  </dgm:ptLst>
  <dgm:cxnLst>
    <dgm:cxn modelId="{EC1D5801-5296-4F6F-98D4-D23C90027082}" srcId="{1C82C7F7-0573-4725-BBF4-A0F1B46A14D8}" destId="{7486A195-AE7A-4667-915E-D8A035FAFEB8}" srcOrd="1" destOrd="0" parTransId="{D790F3F9-E27A-435B-8C77-843BAE736C48}" sibTransId="{14065CD8-2A5A-4112-8944-ADAEB2171795}"/>
    <dgm:cxn modelId="{2551C911-475E-410E-B2F1-A61D101E5D17}" type="presOf" srcId="{201F4B08-E77E-49C0-BABF-65A4325AEE17}" destId="{F817FF65-C92E-4790-942C-4B66F8EC70E6}" srcOrd="0" destOrd="0" presId="urn:microsoft.com/office/officeart/2008/layout/VerticalCurvedList"/>
    <dgm:cxn modelId="{C563C42C-39D2-448A-B4EC-F6815B0579D0}" srcId="{1C82C7F7-0573-4725-BBF4-A0F1B46A14D8}" destId="{201F4B08-E77E-49C0-BABF-65A4325AEE17}" srcOrd="0" destOrd="0" parTransId="{E285355C-2D08-43A9-8F16-1DF682F198CB}" sibTransId="{FDA3A247-8719-4927-9EB9-BD7A500E7CFA}"/>
    <dgm:cxn modelId="{47A26835-D85E-4822-B11C-4FB85024ABDF}" srcId="{1C82C7F7-0573-4725-BBF4-A0F1B46A14D8}" destId="{927203BC-C51F-487F-A6F5-4740BC1FF8DA}" srcOrd="3" destOrd="0" parTransId="{A727293D-EA39-426E-A471-B340350DDC36}" sibTransId="{7DCD507F-88CC-42D8-A86E-BC5D014B7E5F}"/>
    <dgm:cxn modelId="{75FC355C-FFE6-4875-8B9B-3B2FAB13DBED}" type="presOf" srcId="{9DFF9DAF-4328-4610-AD6B-F9364FB3180C}" destId="{F33F7543-7695-4667-9864-6D202C8ACC75}" srcOrd="0" destOrd="0" presId="urn:microsoft.com/office/officeart/2008/layout/VerticalCurvedList"/>
    <dgm:cxn modelId="{C5CCFF72-E04E-453C-A414-88FC5CB43B52}" type="presOf" srcId="{1C82C7F7-0573-4725-BBF4-A0F1B46A14D8}" destId="{AC6A418B-CB71-44DE-B80E-313F6FB12C86}" srcOrd="0" destOrd="0" presId="urn:microsoft.com/office/officeart/2008/layout/VerticalCurvedList"/>
    <dgm:cxn modelId="{688734AB-D230-43AB-89E4-EA942D415435}" srcId="{1C82C7F7-0573-4725-BBF4-A0F1B46A14D8}" destId="{9DFF9DAF-4328-4610-AD6B-F9364FB3180C}" srcOrd="2" destOrd="0" parTransId="{DCB77797-B840-4D25-9191-9A1096500034}" sibTransId="{F5ED9148-01A8-4AC8-BCC9-933AB0AB7DD4}"/>
    <dgm:cxn modelId="{8349B9B4-4366-4485-A4A1-218D1AF5F1D2}" type="presOf" srcId="{927203BC-C51F-487F-A6F5-4740BC1FF8DA}" destId="{2841C0C6-A164-4AC2-BC38-F70125AFEA95}" srcOrd="0" destOrd="0" presId="urn:microsoft.com/office/officeart/2008/layout/VerticalCurvedList"/>
    <dgm:cxn modelId="{B5336CD5-3287-4B2E-9ED9-79302CAC7241}" type="presOf" srcId="{FDA3A247-8719-4927-9EB9-BD7A500E7CFA}" destId="{4CC92ED7-C60C-48D5-B593-954485D00FC3}" srcOrd="0" destOrd="0" presId="urn:microsoft.com/office/officeart/2008/layout/VerticalCurvedList"/>
    <dgm:cxn modelId="{F94E09EA-B120-45C3-86A7-FEC98F07B795}" type="presOf" srcId="{7486A195-AE7A-4667-915E-D8A035FAFEB8}" destId="{B352E5E7-892B-43C3-A393-CE87A69D54A6}" srcOrd="0" destOrd="0" presId="urn:microsoft.com/office/officeart/2008/layout/VerticalCurvedList"/>
    <dgm:cxn modelId="{6EC81192-8591-4550-8C7E-CCA2F284A36D}" type="presParOf" srcId="{AC6A418B-CB71-44DE-B80E-313F6FB12C86}" destId="{1DEEDD97-DF22-4AF6-94C0-0A0F1291A04F}" srcOrd="0" destOrd="0" presId="urn:microsoft.com/office/officeart/2008/layout/VerticalCurvedList"/>
    <dgm:cxn modelId="{C502EC6A-31A4-4D17-A6FA-A7B7BD359631}" type="presParOf" srcId="{1DEEDD97-DF22-4AF6-94C0-0A0F1291A04F}" destId="{9B9672A7-8892-4F79-A184-8D968D81D7E7}" srcOrd="0" destOrd="0" presId="urn:microsoft.com/office/officeart/2008/layout/VerticalCurvedList"/>
    <dgm:cxn modelId="{3FEE510C-3A58-4B14-928E-B890D1E32E95}" type="presParOf" srcId="{9B9672A7-8892-4F79-A184-8D968D81D7E7}" destId="{92C77A7E-0E9C-4406-BF13-2EE245C64962}" srcOrd="0" destOrd="0" presId="urn:microsoft.com/office/officeart/2008/layout/VerticalCurvedList"/>
    <dgm:cxn modelId="{0786B3B4-72C4-4C9B-8CB9-6EB940E02959}" type="presParOf" srcId="{9B9672A7-8892-4F79-A184-8D968D81D7E7}" destId="{4CC92ED7-C60C-48D5-B593-954485D00FC3}" srcOrd="1" destOrd="0" presId="urn:microsoft.com/office/officeart/2008/layout/VerticalCurvedList"/>
    <dgm:cxn modelId="{75656368-51F9-469D-A0ED-8753C2BF2FFD}" type="presParOf" srcId="{9B9672A7-8892-4F79-A184-8D968D81D7E7}" destId="{7A090DCA-528A-4576-A4DF-F2E445014399}" srcOrd="2" destOrd="0" presId="urn:microsoft.com/office/officeart/2008/layout/VerticalCurvedList"/>
    <dgm:cxn modelId="{C3A397DA-1566-4E9A-B20F-F5BDF6B5DF4E}" type="presParOf" srcId="{9B9672A7-8892-4F79-A184-8D968D81D7E7}" destId="{31AFF0AB-A271-4863-8D43-84E114D0A9DB}" srcOrd="3" destOrd="0" presId="urn:microsoft.com/office/officeart/2008/layout/VerticalCurvedList"/>
    <dgm:cxn modelId="{0D493CDE-02FE-48CF-99E5-4988B55BC093}" type="presParOf" srcId="{1DEEDD97-DF22-4AF6-94C0-0A0F1291A04F}" destId="{F817FF65-C92E-4790-942C-4B66F8EC70E6}" srcOrd="1" destOrd="0" presId="urn:microsoft.com/office/officeart/2008/layout/VerticalCurvedList"/>
    <dgm:cxn modelId="{F7B53BD0-CBA2-446E-BD66-CFD01F485978}" type="presParOf" srcId="{1DEEDD97-DF22-4AF6-94C0-0A0F1291A04F}" destId="{BFC0D3DF-03DF-44D2-A48E-47DAE570728A}" srcOrd="2" destOrd="0" presId="urn:microsoft.com/office/officeart/2008/layout/VerticalCurvedList"/>
    <dgm:cxn modelId="{60BAB09E-DBA9-48D8-BEF9-CCACC54E7440}" type="presParOf" srcId="{BFC0D3DF-03DF-44D2-A48E-47DAE570728A}" destId="{9E0B2918-9A2C-4899-9F8F-7CF731AB1BF6}" srcOrd="0" destOrd="0" presId="urn:microsoft.com/office/officeart/2008/layout/VerticalCurvedList"/>
    <dgm:cxn modelId="{FA9AD480-01C1-4B07-AB8C-B2BD0F3650C2}" type="presParOf" srcId="{1DEEDD97-DF22-4AF6-94C0-0A0F1291A04F}" destId="{B352E5E7-892B-43C3-A393-CE87A69D54A6}" srcOrd="3" destOrd="0" presId="urn:microsoft.com/office/officeart/2008/layout/VerticalCurvedList"/>
    <dgm:cxn modelId="{7DD2431D-2C14-4302-A550-172105A6AA52}" type="presParOf" srcId="{1DEEDD97-DF22-4AF6-94C0-0A0F1291A04F}" destId="{AA51DFBC-4279-4BDA-AC19-D5F1BC964C78}" srcOrd="4" destOrd="0" presId="urn:microsoft.com/office/officeart/2008/layout/VerticalCurvedList"/>
    <dgm:cxn modelId="{F52FD529-8D47-4174-8FE3-8D85FA1D4E52}" type="presParOf" srcId="{AA51DFBC-4279-4BDA-AC19-D5F1BC964C78}" destId="{F140FC2E-D76A-4EE8-83B4-55C58D1068DC}" srcOrd="0" destOrd="0" presId="urn:microsoft.com/office/officeart/2008/layout/VerticalCurvedList"/>
    <dgm:cxn modelId="{33374582-7D5A-4696-88A0-F865454DD2B0}" type="presParOf" srcId="{1DEEDD97-DF22-4AF6-94C0-0A0F1291A04F}" destId="{F33F7543-7695-4667-9864-6D202C8ACC75}" srcOrd="5" destOrd="0" presId="urn:microsoft.com/office/officeart/2008/layout/VerticalCurvedList"/>
    <dgm:cxn modelId="{6A7F2BEB-7720-41C6-900D-F8DEFE4AB224}" type="presParOf" srcId="{1DEEDD97-DF22-4AF6-94C0-0A0F1291A04F}" destId="{8392E153-C0BF-4BC8-AEA6-3D24654584EE}" srcOrd="6" destOrd="0" presId="urn:microsoft.com/office/officeart/2008/layout/VerticalCurvedList"/>
    <dgm:cxn modelId="{BBFD94FC-A08D-46AB-9471-990E5244D24A}" type="presParOf" srcId="{8392E153-C0BF-4BC8-AEA6-3D24654584EE}" destId="{F51D0F45-2AE5-4D30-832E-5305B07C469B}" srcOrd="0" destOrd="0" presId="urn:microsoft.com/office/officeart/2008/layout/VerticalCurvedList"/>
    <dgm:cxn modelId="{948C746D-81D7-417C-A433-1798385136D4}" type="presParOf" srcId="{1DEEDD97-DF22-4AF6-94C0-0A0F1291A04F}" destId="{2841C0C6-A164-4AC2-BC38-F70125AFEA95}" srcOrd="7" destOrd="0" presId="urn:microsoft.com/office/officeart/2008/layout/VerticalCurvedList"/>
    <dgm:cxn modelId="{CF6BD04C-A06A-4CA8-A231-D0DAA2808A59}" type="presParOf" srcId="{1DEEDD97-DF22-4AF6-94C0-0A0F1291A04F}" destId="{44B4CFD3-C762-4883-BD97-5CCD3521AFA5}" srcOrd="8" destOrd="0" presId="urn:microsoft.com/office/officeart/2008/layout/VerticalCurvedList"/>
    <dgm:cxn modelId="{B3EF8F3F-67A2-438A-84BC-0AE1169A3D67}" type="presParOf" srcId="{44B4CFD3-C762-4883-BD97-5CCD3521AFA5}" destId="{0BE87F4F-464B-46A0-909D-39EFB69A4C33}"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922072-8505-4DE0-87D0-7F6248E476F0}" type="doc">
      <dgm:prSet loTypeId="urn:microsoft.com/office/officeart/2005/8/layout/chart3" loCatId="cycle" qsTypeId="urn:microsoft.com/office/officeart/2005/8/quickstyle/3d1" qsCatId="3D" csTypeId="urn:microsoft.com/office/officeart/2005/8/colors/accent1_2" csCatId="accent1" phldr="1"/>
      <dgm:spPr/>
    </dgm:pt>
    <dgm:pt modelId="{75D6DC18-1D0C-4812-B181-B01FE98097C8}">
      <dgm:prSet phldrT="[Текст]" custT="1"/>
      <dgm:spPr>
        <a:solidFill>
          <a:schemeClr val="accent6">
            <a:lumMod val="75000"/>
          </a:schemeClr>
        </a:solidFill>
      </dgm:spPr>
      <dgm:t>
        <a:bodyPr/>
        <a:lstStyle/>
        <a:p>
          <a:pPr algn="ctr"/>
          <a:r>
            <a:rPr lang="uk-UA" sz="1400" b="1" dirty="0">
              <a:latin typeface="Arial" panose="020B0604020202020204" pitchFamily="34" charset="0"/>
              <a:cs typeface="Arial" panose="020B0604020202020204" pitchFamily="34" charset="0"/>
            </a:rPr>
            <a:t>2. Розпорядженням міського голови утворюється Положення про комітет з управління впровадженням Стратегії розвитку Новокаховської міської ради</a:t>
          </a:r>
          <a:endParaRPr lang="ru-RU" sz="1400" b="1" dirty="0">
            <a:latin typeface="Arial" panose="020B0604020202020204" pitchFamily="34" charset="0"/>
            <a:cs typeface="Arial" panose="020B0604020202020204" pitchFamily="34" charset="0"/>
          </a:endParaRPr>
        </a:p>
      </dgm:t>
    </dgm:pt>
    <dgm:pt modelId="{6323814D-7D34-4EFB-AA4B-48DE50A46EAC}" type="parTrans" cxnId="{E35FB168-CBBD-47FB-9438-2C3EB1D1BC4C}">
      <dgm:prSet/>
      <dgm:spPr/>
      <dgm:t>
        <a:bodyPr/>
        <a:lstStyle/>
        <a:p>
          <a:endParaRPr lang="ru-RU" sz="1400"/>
        </a:p>
      </dgm:t>
    </dgm:pt>
    <dgm:pt modelId="{90415F35-EB2D-4964-9F50-53C69C9CDA44}" type="sibTrans" cxnId="{E35FB168-CBBD-47FB-9438-2C3EB1D1BC4C}">
      <dgm:prSet/>
      <dgm:spPr/>
      <dgm:t>
        <a:bodyPr/>
        <a:lstStyle/>
        <a:p>
          <a:endParaRPr lang="ru-RU" sz="1400"/>
        </a:p>
      </dgm:t>
    </dgm:pt>
    <dgm:pt modelId="{A119FB41-CD7E-4D49-94FD-6893DA4F9508}">
      <dgm:prSet phldrT="[Текст]" custT="1"/>
      <dgm:spPr>
        <a:solidFill>
          <a:srgbClr val="FF0000"/>
        </a:solidFill>
      </dgm:spPr>
      <dgm:t>
        <a:bodyPr/>
        <a:lstStyle/>
        <a:p>
          <a:pPr algn="l"/>
          <a:endParaRPr lang="uk-UA" sz="1400" dirty="0">
            <a:latin typeface="Arial" panose="020B0604020202020204" pitchFamily="34" charset="0"/>
            <a:cs typeface="Arial" panose="020B0604020202020204" pitchFamily="34" charset="0"/>
          </a:endParaRPr>
        </a:p>
        <a:p>
          <a:pPr algn="ctr"/>
          <a:r>
            <a:rPr lang="uk-UA" sz="1400" b="1" dirty="0">
              <a:solidFill>
                <a:schemeClr val="bg1"/>
              </a:solidFill>
              <a:latin typeface="Arial" panose="020B0604020202020204" pitchFamily="34" charset="0"/>
              <a:cs typeface="Arial" panose="020B0604020202020204" pitchFamily="34" charset="0"/>
            </a:rPr>
            <a:t>3. Розпорядженням міського голови утворюється Положення про моніторинг впровадження Стратегії розвитку Новокаховської міської ради</a:t>
          </a:r>
          <a:endParaRPr lang="ru-RU" sz="1400" b="1" dirty="0">
            <a:solidFill>
              <a:schemeClr val="bg1"/>
            </a:solidFill>
            <a:latin typeface="Arial" panose="020B0604020202020204" pitchFamily="34" charset="0"/>
            <a:cs typeface="Arial" panose="020B0604020202020204" pitchFamily="34" charset="0"/>
          </a:endParaRPr>
        </a:p>
      </dgm:t>
    </dgm:pt>
    <dgm:pt modelId="{CD2BF8EE-B360-4FA8-9F87-808F9116E7CD}" type="parTrans" cxnId="{B9118E15-4FDF-4639-B919-58228804D540}">
      <dgm:prSet/>
      <dgm:spPr/>
      <dgm:t>
        <a:bodyPr/>
        <a:lstStyle/>
        <a:p>
          <a:endParaRPr lang="ru-RU" sz="1400"/>
        </a:p>
      </dgm:t>
    </dgm:pt>
    <dgm:pt modelId="{C8D10EE9-3565-437B-9DE1-102E2F3E057E}" type="sibTrans" cxnId="{B9118E15-4FDF-4639-B919-58228804D540}">
      <dgm:prSet/>
      <dgm:spPr/>
      <dgm:t>
        <a:bodyPr/>
        <a:lstStyle/>
        <a:p>
          <a:endParaRPr lang="ru-RU" sz="1400"/>
        </a:p>
      </dgm:t>
    </dgm:pt>
    <dgm:pt modelId="{CA98DDFD-9DDF-43A0-B4A5-95687F3DA158}">
      <dgm:prSet phldrT="[Текст]" custT="1"/>
      <dgm:spPr>
        <a:solidFill>
          <a:srgbClr val="007A37"/>
        </a:solidFill>
      </dgm:spPr>
      <dgm:t>
        <a:bodyPr/>
        <a:lstStyle/>
        <a:p>
          <a:pPr algn="ctr"/>
          <a:r>
            <a:rPr lang="uk-UA" sz="1400" b="1" dirty="0">
              <a:latin typeface="Arial" panose="020B0604020202020204" pitchFamily="34" charset="0"/>
              <a:cs typeface="Arial" panose="020B0604020202020204" pitchFamily="34" charset="0"/>
            </a:rPr>
            <a:t>1. Для впровадження Стратегії буде діяти  Комітет управління впровадженням Стратегії</a:t>
          </a:r>
          <a:endParaRPr lang="ru-RU" sz="1400" b="1" dirty="0">
            <a:latin typeface="Arial" panose="020B0604020202020204" pitchFamily="34" charset="0"/>
            <a:cs typeface="Arial" panose="020B0604020202020204" pitchFamily="34" charset="0"/>
          </a:endParaRPr>
        </a:p>
      </dgm:t>
    </dgm:pt>
    <dgm:pt modelId="{321C5A40-39F6-48EF-8EB3-7F0D4C8580AC}" type="parTrans" cxnId="{F02D0382-F391-4E5E-907E-D66B79DB514E}">
      <dgm:prSet/>
      <dgm:spPr/>
      <dgm:t>
        <a:bodyPr/>
        <a:lstStyle/>
        <a:p>
          <a:endParaRPr lang="ru-RU" sz="1400"/>
        </a:p>
      </dgm:t>
    </dgm:pt>
    <dgm:pt modelId="{52A90E75-106D-48B3-BE57-1AD6DD96526C}" type="sibTrans" cxnId="{F02D0382-F391-4E5E-907E-D66B79DB514E}">
      <dgm:prSet/>
      <dgm:spPr/>
      <dgm:t>
        <a:bodyPr/>
        <a:lstStyle/>
        <a:p>
          <a:endParaRPr lang="ru-RU" sz="1400"/>
        </a:p>
      </dgm:t>
    </dgm:pt>
    <dgm:pt modelId="{E3A149A5-56D7-47A7-9032-1D3D98FEBB99}" type="pres">
      <dgm:prSet presAssocID="{9E922072-8505-4DE0-87D0-7F6248E476F0}" presName="compositeShape" presStyleCnt="0">
        <dgm:presLayoutVars>
          <dgm:chMax val="7"/>
          <dgm:dir/>
          <dgm:resizeHandles val="exact"/>
        </dgm:presLayoutVars>
      </dgm:prSet>
      <dgm:spPr/>
    </dgm:pt>
    <dgm:pt modelId="{4C69644E-BF37-4F4F-A7B3-5AFB366168C0}" type="pres">
      <dgm:prSet presAssocID="{9E922072-8505-4DE0-87D0-7F6248E476F0}" presName="wedge1" presStyleLbl="node1" presStyleIdx="0" presStyleCnt="3" custScaleX="113497" custScaleY="103068" custLinFactNeighborX="-2638" custLinFactNeighborY="2068"/>
      <dgm:spPr/>
    </dgm:pt>
    <dgm:pt modelId="{A3B7CA17-CC9C-4836-91FE-57A5F4D85473}" type="pres">
      <dgm:prSet presAssocID="{9E922072-8505-4DE0-87D0-7F6248E476F0}" presName="wedge1Tx" presStyleLbl="node1" presStyleIdx="0" presStyleCnt="3">
        <dgm:presLayoutVars>
          <dgm:chMax val="0"/>
          <dgm:chPref val="0"/>
          <dgm:bulletEnabled val="1"/>
        </dgm:presLayoutVars>
      </dgm:prSet>
      <dgm:spPr/>
    </dgm:pt>
    <dgm:pt modelId="{D44FE404-331A-4FCB-A434-786F399D2462}" type="pres">
      <dgm:prSet presAssocID="{9E922072-8505-4DE0-87D0-7F6248E476F0}" presName="wedge2" presStyleLbl="node1" presStyleIdx="1" presStyleCnt="3" custScaleX="111104" custScaleY="109202" custLinFactNeighborX="-321" custLinFactNeighborY="2366"/>
      <dgm:spPr/>
    </dgm:pt>
    <dgm:pt modelId="{0A8CB4D8-6A87-47F7-93CF-E17CAB8973C5}" type="pres">
      <dgm:prSet presAssocID="{9E922072-8505-4DE0-87D0-7F6248E476F0}" presName="wedge2Tx" presStyleLbl="node1" presStyleIdx="1" presStyleCnt="3">
        <dgm:presLayoutVars>
          <dgm:chMax val="0"/>
          <dgm:chPref val="0"/>
          <dgm:bulletEnabled val="1"/>
        </dgm:presLayoutVars>
      </dgm:prSet>
      <dgm:spPr/>
    </dgm:pt>
    <dgm:pt modelId="{2D09A40F-F846-493E-8152-934EC582AAC2}" type="pres">
      <dgm:prSet presAssocID="{9E922072-8505-4DE0-87D0-7F6248E476F0}" presName="wedge3" presStyleLbl="node1" presStyleIdx="2" presStyleCnt="3" custScaleX="114785" custScaleY="101264" custLinFactNeighborX="-1103" custLinFactNeighborY="-1810"/>
      <dgm:spPr/>
    </dgm:pt>
    <dgm:pt modelId="{40F08536-6EE3-4FE5-AB88-50F694F66A9B}" type="pres">
      <dgm:prSet presAssocID="{9E922072-8505-4DE0-87D0-7F6248E476F0}" presName="wedge3Tx" presStyleLbl="node1" presStyleIdx="2" presStyleCnt="3">
        <dgm:presLayoutVars>
          <dgm:chMax val="0"/>
          <dgm:chPref val="0"/>
          <dgm:bulletEnabled val="1"/>
        </dgm:presLayoutVars>
      </dgm:prSet>
      <dgm:spPr/>
    </dgm:pt>
  </dgm:ptLst>
  <dgm:cxnLst>
    <dgm:cxn modelId="{B9118E15-4FDF-4639-B919-58228804D540}" srcId="{9E922072-8505-4DE0-87D0-7F6248E476F0}" destId="{A119FB41-CD7E-4D49-94FD-6893DA4F9508}" srcOrd="1" destOrd="0" parTransId="{CD2BF8EE-B360-4FA8-9F87-808F9116E7CD}" sibTransId="{C8D10EE9-3565-437B-9DE1-102E2F3E057E}"/>
    <dgm:cxn modelId="{D47C2631-C738-4F2C-8198-BBE09C2F2B64}" type="presOf" srcId="{A119FB41-CD7E-4D49-94FD-6893DA4F9508}" destId="{0A8CB4D8-6A87-47F7-93CF-E17CAB8973C5}" srcOrd="1" destOrd="0" presId="urn:microsoft.com/office/officeart/2005/8/layout/chart3"/>
    <dgm:cxn modelId="{A549213C-7DEA-4185-926F-985AD19D04DF}" type="presOf" srcId="{CA98DDFD-9DDF-43A0-B4A5-95687F3DA158}" destId="{40F08536-6EE3-4FE5-AB88-50F694F66A9B}" srcOrd="1" destOrd="0" presId="urn:microsoft.com/office/officeart/2005/8/layout/chart3"/>
    <dgm:cxn modelId="{E35FB168-CBBD-47FB-9438-2C3EB1D1BC4C}" srcId="{9E922072-8505-4DE0-87D0-7F6248E476F0}" destId="{75D6DC18-1D0C-4812-B181-B01FE98097C8}" srcOrd="0" destOrd="0" parTransId="{6323814D-7D34-4EFB-AA4B-48DE50A46EAC}" sibTransId="{90415F35-EB2D-4964-9F50-53C69C9CDA44}"/>
    <dgm:cxn modelId="{F02D0382-F391-4E5E-907E-D66B79DB514E}" srcId="{9E922072-8505-4DE0-87D0-7F6248E476F0}" destId="{CA98DDFD-9DDF-43A0-B4A5-95687F3DA158}" srcOrd="2" destOrd="0" parTransId="{321C5A40-39F6-48EF-8EB3-7F0D4C8580AC}" sibTransId="{52A90E75-106D-48B3-BE57-1AD6DD96526C}"/>
    <dgm:cxn modelId="{FEF1A4A1-7FA9-498E-BAAE-808C7044B8AE}" type="presOf" srcId="{75D6DC18-1D0C-4812-B181-B01FE98097C8}" destId="{A3B7CA17-CC9C-4836-91FE-57A5F4D85473}" srcOrd="1" destOrd="0" presId="urn:microsoft.com/office/officeart/2005/8/layout/chart3"/>
    <dgm:cxn modelId="{8108F8B3-04B2-4D4F-87D8-3D3AF1DAB451}" type="presOf" srcId="{9E922072-8505-4DE0-87D0-7F6248E476F0}" destId="{E3A149A5-56D7-47A7-9032-1D3D98FEBB99}" srcOrd="0" destOrd="0" presId="urn:microsoft.com/office/officeart/2005/8/layout/chart3"/>
    <dgm:cxn modelId="{2F4981D5-63EE-4A26-979B-4F320D5E0471}" type="presOf" srcId="{CA98DDFD-9DDF-43A0-B4A5-95687F3DA158}" destId="{2D09A40F-F846-493E-8152-934EC582AAC2}" srcOrd="0" destOrd="0" presId="urn:microsoft.com/office/officeart/2005/8/layout/chart3"/>
    <dgm:cxn modelId="{8FF9E3F1-6E25-41D4-A325-1D78921C347D}" type="presOf" srcId="{A119FB41-CD7E-4D49-94FD-6893DA4F9508}" destId="{D44FE404-331A-4FCB-A434-786F399D2462}" srcOrd="0" destOrd="0" presId="urn:microsoft.com/office/officeart/2005/8/layout/chart3"/>
    <dgm:cxn modelId="{DF6BC6FA-2963-4C69-9D75-2B92DCFAA984}" type="presOf" srcId="{75D6DC18-1D0C-4812-B181-B01FE98097C8}" destId="{4C69644E-BF37-4F4F-A7B3-5AFB366168C0}" srcOrd="0" destOrd="0" presId="urn:microsoft.com/office/officeart/2005/8/layout/chart3"/>
    <dgm:cxn modelId="{1359A307-1366-4AEA-A4FA-2F49E6DC6620}" type="presParOf" srcId="{E3A149A5-56D7-47A7-9032-1D3D98FEBB99}" destId="{4C69644E-BF37-4F4F-A7B3-5AFB366168C0}" srcOrd="0" destOrd="0" presId="urn:microsoft.com/office/officeart/2005/8/layout/chart3"/>
    <dgm:cxn modelId="{87B30F3F-A80A-4D7C-8982-630F1F5F4BD0}" type="presParOf" srcId="{E3A149A5-56D7-47A7-9032-1D3D98FEBB99}" destId="{A3B7CA17-CC9C-4836-91FE-57A5F4D85473}" srcOrd="1" destOrd="0" presId="urn:microsoft.com/office/officeart/2005/8/layout/chart3"/>
    <dgm:cxn modelId="{0EFECC76-4C40-49F2-8739-B014FB31B1FC}" type="presParOf" srcId="{E3A149A5-56D7-47A7-9032-1D3D98FEBB99}" destId="{D44FE404-331A-4FCB-A434-786F399D2462}" srcOrd="2" destOrd="0" presId="urn:microsoft.com/office/officeart/2005/8/layout/chart3"/>
    <dgm:cxn modelId="{10E279E1-AEE2-4FB2-B56F-BF766DBD8A96}" type="presParOf" srcId="{E3A149A5-56D7-47A7-9032-1D3D98FEBB99}" destId="{0A8CB4D8-6A87-47F7-93CF-E17CAB8973C5}" srcOrd="3" destOrd="0" presId="urn:microsoft.com/office/officeart/2005/8/layout/chart3"/>
    <dgm:cxn modelId="{3B08F780-4041-4BF6-A020-B4A66928B337}" type="presParOf" srcId="{E3A149A5-56D7-47A7-9032-1D3D98FEBB99}" destId="{2D09A40F-F846-493E-8152-934EC582AAC2}" srcOrd="4" destOrd="0" presId="urn:microsoft.com/office/officeart/2005/8/layout/chart3"/>
    <dgm:cxn modelId="{03955774-FDC1-4FD6-8639-94D096D253E3}" type="presParOf" srcId="{E3A149A5-56D7-47A7-9032-1D3D98FEBB99}" destId="{40F08536-6EE3-4FE5-AB88-50F694F66A9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83781-3EAC-4B1A-ADBC-BBD4DBA58F90}"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ru-RU"/>
        </a:p>
      </dgm:t>
    </dgm:pt>
    <dgm:pt modelId="{F0FB3A9F-08FC-473A-826C-8A878A3C04EC}">
      <dgm:prSet phldrT="[Текст]"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uk-UA" sz="1400" b="1" dirty="0">
            <a:solidFill>
              <a:srgbClr val="002060"/>
            </a:solidFill>
            <a:effectLst/>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uk-UA" sz="1600" b="1" dirty="0">
              <a:solidFill>
                <a:srgbClr val="002060"/>
              </a:solidFill>
              <a:effectLst/>
              <a:latin typeface="Arial" panose="020B0604020202020204" pitchFamily="34" charset="0"/>
              <a:cs typeface="Arial" panose="020B0604020202020204" pitchFamily="34" charset="0"/>
            </a:rPr>
            <a:t>Профіль громади Новокаховської міської ради</a:t>
          </a:r>
          <a:endParaRPr lang="ru-RU" sz="1600" dirty="0">
            <a:solidFill>
              <a:srgbClr val="002060"/>
            </a:solidFill>
            <a:effectLst/>
          </a:endParaRPr>
        </a:p>
        <a:p>
          <a:pPr algn="ctr"/>
          <a:endParaRPr lang="ru-RU" sz="1150" dirty="0">
            <a:solidFill>
              <a:schemeClr val="tx1"/>
            </a:solidFill>
            <a:effectLst/>
          </a:endParaRPr>
        </a:p>
      </dgm:t>
    </dgm:pt>
    <dgm:pt modelId="{017DE1E6-28AB-4812-B239-B8CAA5C7FB3C}" type="parTrans" cxnId="{521F1400-D49D-4CF2-955F-77B6552F2B14}">
      <dgm:prSet/>
      <dgm:spPr/>
      <dgm:t>
        <a:bodyPr/>
        <a:lstStyle/>
        <a:p>
          <a:endParaRPr lang="ru-RU" sz="1150">
            <a:solidFill>
              <a:schemeClr val="bg1"/>
            </a:solidFill>
          </a:endParaRPr>
        </a:p>
      </dgm:t>
    </dgm:pt>
    <dgm:pt modelId="{F77E427F-AFA6-46F5-8EE8-6D1286C0C269}" type="sibTrans" cxnId="{521F1400-D49D-4CF2-955F-77B6552F2B14}">
      <dgm:prSet custT="1"/>
      <dgm:spPr>
        <a:solidFill>
          <a:srgbClr val="FF0000">
            <a:alpha val="90000"/>
          </a:srgbClr>
        </a:solidFill>
      </dgm:spPr>
      <dgm:t>
        <a:bodyPr/>
        <a:lstStyle/>
        <a:p>
          <a:endParaRPr lang="ru-RU" sz="1150">
            <a:solidFill>
              <a:schemeClr val="bg1"/>
            </a:solidFill>
          </a:endParaRPr>
        </a:p>
      </dgm:t>
    </dgm:pt>
    <dgm:pt modelId="{E29CDC6A-7BCA-434C-BA57-3E73AFDE92D5}">
      <dgm:prSet phldrT="[Текст]"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2355850" eaLnBrk="1" fontAlgn="auto" latinLnBrk="0" hangingPunct="1">
            <a:lnSpc>
              <a:spcPct val="90000"/>
            </a:lnSpc>
            <a:spcBef>
              <a:spcPct val="0"/>
            </a:spcBef>
            <a:spcAft>
              <a:spcPct val="35000"/>
            </a:spcAft>
            <a:buClrTx/>
            <a:buSzTx/>
            <a:buFontTx/>
            <a:buNone/>
            <a:tabLst/>
            <a:defRPr/>
          </a:pPr>
          <a:endParaRPr lang="uk-UA" sz="1400" b="1" dirty="0">
            <a:solidFill>
              <a:srgbClr val="002060"/>
            </a:solidFill>
            <a:latin typeface="Arial" panose="020B0604020202020204" pitchFamily="34" charset="0"/>
            <a:cs typeface="Arial" panose="020B0604020202020204" pitchFamily="34" charset="0"/>
          </a:endParaRPr>
        </a:p>
        <a:p>
          <a:pPr marL="0" marR="0" lvl="0" indent="0" algn="ctr" defTabSz="2355850" eaLnBrk="1" fontAlgn="auto" latinLnBrk="0" hangingPunct="1">
            <a:lnSpc>
              <a:spcPct val="90000"/>
            </a:lnSpc>
            <a:spcBef>
              <a:spcPct val="0"/>
            </a:spcBef>
            <a:spcAft>
              <a:spcPct val="35000"/>
            </a:spcAft>
            <a:buClrTx/>
            <a:buSzTx/>
            <a:buFontTx/>
            <a:buNone/>
            <a:tabLst/>
            <a:defRPr/>
          </a:pPr>
          <a:r>
            <a:rPr lang="en-US" sz="1600" b="1" dirty="0">
              <a:solidFill>
                <a:srgbClr val="002060"/>
              </a:solidFill>
              <a:latin typeface="Arial" panose="020B0604020202020204" pitchFamily="34" charset="0"/>
              <a:cs typeface="Arial" panose="020B0604020202020204" pitchFamily="34" charset="0"/>
            </a:rPr>
            <a:t>SWOT</a:t>
          </a:r>
          <a:r>
            <a:rPr lang="uk-UA" sz="1600" b="1" dirty="0">
              <a:solidFill>
                <a:srgbClr val="002060"/>
              </a:solidFill>
              <a:latin typeface="Arial" panose="020B0604020202020204" pitchFamily="34" charset="0"/>
              <a:cs typeface="Arial" panose="020B0604020202020204" pitchFamily="34" charset="0"/>
            </a:rPr>
            <a:t> - аналіз </a:t>
          </a:r>
          <a:endParaRPr lang="ru-RU" sz="1600" b="1" dirty="0">
            <a:solidFill>
              <a:srgbClr val="002060"/>
            </a:solidFill>
            <a:latin typeface="Arial" panose="020B0604020202020204" pitchFamily="34" charset="0"/>
            <a:cs typeface="Arial" panose="020B0604020202020204" pitchFamily="34" charset="0"/>
          </a:endParaRPr>
        </a:p>
        <a:p>
          <a:pPr marL="0" lvl="0" defTabSz="2355850">
            <a:lnSpc>
              <a:spcPct val="90000"/>
            </a:lnSpc>
            <a:spcBef>
              <a:spcPct val="0"/>
            </a:spcBef>
            <a:spcAft>
              <a:spcPct val="35000"/>
            </a:spcAft>
            <a:buNone/>
          </a:pPr>
          <a:endParaRPr lang="ru-RU" sz="1150" dirty="0">
            <a:solidFill>
              <a:schemeClr val="tx1"/>
            </a:solidFill>
          </a:endParaRPr>
        </a:p>
      </dgm:t>
    </dgm:pt>
    <dgm:pt modelId="{EF07C72A-062F-413A-879C-40148379F82F}" type="parTrans" cxnId="{2F0616AC-875C-40E5-B7FE-1813E17CC9EC}">
      <dgm:prSet/>
      <dgm:spPr/>
      <dgm:t>
        <a:bodyPr/>
        <a:lstStyle/>
        <a:p>
          <a:endParaRPr lang="ru-RU" sz="1150">
            <a:solidFill>
              <a:schemeClr val="bg1"/>
            </a:solidFill>
          </a:endParaRPr>
        </a:p>
      </dgm:t>
    </dgm:pt>
    <dgm:pt modelId="{3A7D8EC4-AB77-4B25-BC25-027C475FA1D1}" type="sibTrans" cxnId="{2F0616AC-875C-40E5-B7FE-1813E17CC9EC}">
      <dgm:prSet custT="1"/>
      <dgm:spPr>
        <a:solidFill>
          <a:srgbClr val="FF0000">
            <a:alpha val="90000"/>
          </a:srgbClr>
        </a:solidFill>
      </dgm:spPr>
      <dgm:t>
        <a:bodyPr/>
        <a:lstStyle/>
        <a:p>
          <a:endParaRPr lang="ru-RU" sz="1150">
            <a:solidFill>
              <a:schemeClr val="bg1"/>
            </a:solidFill>
          </a:endParaRPr>
        </a:p>
      </dgm:t>
    </dgm:pt>
    <dgm:pt modelId="{AB9C3B6D-5099-43FA-B4DD-743601FC76A7}">
      <dgm:prSet phldrT="[Текст]"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uk-UA" sz="1600" b="1" dirty="0">
              <a:solidFill>
                <a:srgbClr val="002060"/>
              </a:solidFill>
              <a:latin typeface="Arial" panose="020B0604020202020204" pitchFamily="34" charset="0"/>
              <a:cs typeface="Arial" panose="020B0604020202020204" pitchFamily="34" charset="0"/>
            </a:rPr>
            <a:t>Стратегічне Бачення/Місія, </a:t>
          </a:r>
        </a:p>
        <a:p>
          <a:pPr marL="0" marR="0" lvl="0" indent="0" algn="ctr" defTabSz="914400" eaLnBrk="1" fontAlgn="auto" latinLnBrk="0" hangingPunct="1">
            <a:lnSpc>
              <a:spcPct val="100000"/>
            </a:lnSpc>
            <a:spcBef>
              <a:spcPts val="0"/>
            </a:spcBef>
            <a:spcAft>
              <a:spcPts val="0"/>
            </a:spcAft>
            <a:buClrTx/>
            <a:buSzTx/>
            <a:buFontTx/>
            <a:buNone/>
            <a:tabLst/>
            <a:defRPr/>
          </a:pPr>
          <a:r>
            <a:rPr lang="uk-UA" sz="1600" b="1" dirty="0">
              <a:solidFill>
                <a:srgbClr val="002060"/>
              </a:solidFill>
              <a:latin typeface="Arial" panose="020B0604020202020204" pitchFamily="34" charset="0"/>
              <a:cs typeface="Arial" panose="020B0604020202020204" pitchFamily="34" charset="0"/>
            </a:rPr>
            <a:t>Напрями та Цілі</a:t>
          </a:r>
          <a:endParaRPr lang="ru-RU" sz="1600" dirty="0">
            <a:solidFill>
              <a:schemeClr val="bg1"/>
            </a:solidFill>
          </a:endParaRPr>
        </a:p>
      </dgm:t>
    </dgm:pt>
    <dgm:pt modelId="{4DAE8BC9-0A5D-4685-9E73-D1FC33877D8B}" type="parTrans" cxnId="{E27D4FAA-C2EE-46B2-9BA6-7E7BBFF5424C}">
      <dgm:prSet/>
      <dgm:spPr/>
      <dgm:t>
        <a:bodyPr/>
        <a:lstStyle/>
        <a:p>
          <a:endParaRPr lang="ru-RU" sz="1150">
            <a:solidFill>
              <a:schemeClr val="bg1"/>
            </a:solidFill>
          </a:endParaRPr>
        </a:p>
      </dgm:t>
    </dgm:pt>
    <dgm:pt modelId="{F76EEB11-E78F-463A-B30B-CC59693AFABE}" type="sibTrans" cxnId="{E27D4FAA-C2EE-46B2-9BA6-7E7BBFF5424C}">
      <dgm:prSet/>
      <dgm:spPr/>
      <dgm:t>
        <a:bodyPr/>
        <a:lstStyle/>
        <a:p>
          <a:endParaRPr lang="ru-RU" sz="1150">
            <a:solidFill>
              <a:schemeClr val="bg1"/>
            </a:solidFill>
          </a:endParaRPr>
        </a:p>
      </dgm:t>
    </dgm:pt>
    <dgm:pt modelId="{15584EAE-03CA-407B-B1E5-AC197809834E}" type="pres">
      <dgm:prSet presAssocID="{F0583781-3EAC-4B1A-ADBC-BBD4DBA58F90}" presName="Name0" presStyleCnt="0">
        <dgm:presLayoutVars>
          <dgm:dir/>
          <dgm:animLvl val="lvl"/>
          <dgm:resizeHandles val="exact"/>
        </dgm:presLayoutVars>
      </dgm:prSet>
      <dgm:spPr/>
    </dgm:pt>
    <dgm:pt modelId="{96738699-C14F-4188-BE04-3FBC5D99EBBD}" type="pres">
      <dgm:prSet presAssocID="{F0FB3A9F-08FC-473A-826C-8A878A3C04EC}" presName="parTxOnly" presStyleLbl="node1" presStyleIdx="0" presStyleCnt="3" custScaleX="132189" custScaleY="131265" custLinFactNeighborX="-821" custLinFactNeighborY="30244">
        <dgm:presLayoutVars>
          <dgm:chMax val="0"/>
          <dgm:chPref val="0"/>
          <dgm:bulletEnabled val="1"/>
        </dgm:presLayoutVars>
      </dgm:prSet>
      <dgm:spPr/>
    </dgm:pt>
    <dgm:pt modelId="{E6AC64BC-A718-44E2-A491-4F4C8B6BB449}" type="pres">
      <dgm:prSet presAssocID="{F77E427F-AFA6-46F5-8EE8-6D1286C0C269}" presName="parTxOnly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721E72D-81F2-4381-A30D-B8E8F4F098B7}" type="pres">
      <dgm:prSet presAssocID="{E29CDC6A-7BCA-434C-BA57-3E73AFDE92D5}" presName="parTxOnly" presStyleLbl="node1" presStyleIdx="1" presStyleCnt="3" custScaleX="124984" custScaleY="133761" custLinFactNeighborY="36612">
        <dgm:presLayoutVars>
          <dgm:chMax val="0"/>
          <dgm:chPref val="0"/>
          <dgm:bulletEnabled val="1"/>
        </dgm:presLayoutVars>
      </dgm:prSet>
      <dgm:spPr/>
    </dgm:pt>
    <dgm:pt modelId="{27932B8F-5AEE-47AE-8E08-9D28A5C12D40}" type="pres">
      <dgm:prSet presAssocID="{3A7D8EC4-AB77-4B25-BC25-027C475FA1D1}" presName="parTxOnly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6631776-2DD7-4F31-BD31-50997BC35732}" type="pres">
      <dgm:prSet presAssocID="{AB9C3B6D-5099-43FA-B4DD-743601FC76A7}" presName="parTxOnly" presStyleLbl="node1" presStyleIdx="2" presStyleCnt="3" custScaleX="139112" custScaleY="126138" custLinFactNeighborX="-26409" custLinFactNeighborY="31166">
        <dgm:presLayoutVars>
          <dgm:chMax val="0"/>
          <dgm:chPref val="0"/>
          <dgm:bulletEnabled val="1"/>
        </dgm:presLayoutVars>
      </dgm:prSet>
      <dgm:spPr/>
    </dgm:pt>
  </dgm:ptLst>
  <dgm:cxnLst>
    <dgm:cxn modelId="{521F1400-D49D-4CF2-955F-77B6552F2B14}" srcId="{F0583781-3EAC-4B1A-ADBC-BBD4DBA58F90}" destId="{F0FB3A9F-08FC-473A-826C-8A878A3C04EC}" srcOrd="0" destOrd="0" parTransId="{017DE1E6-28AB-4812-B239-B8CAA5C7FB3C}" sibTransId="{F77E427F-AFA6-46F5-8EE8-6D1286C0C269}"/>
    <dgm:cxn modelId="{B8CD3E3B-97C3-44CE-A491-61C7B293D00F}" type="presOf" srcId="{E29CDC6A-7BCA-434C-BA57-3E73AFDE92D5}" destId="{D721E72D-81F2-4381-A30D-B8E8F4F098B7}" srcOrd="0" destOrd="0" presId="urn:microsoft.com/office/officeart/2005/8/layout/chevron1"/>
    <dgm:cxn modelId="{E27D4FAA-C2EE-46B2-9BA6-7E7BBFF5424C}" srcId="{F0583781-3EAC-4B1A-ADBC-BBD4DBA58F90}" destId="{AB9C3B6D-5099-43FA-B4DD-743601FC76A7}" srcOrd="2" destOrd="0" parTransId="{4DAE8BC9-0A5D-4685-9E73-D1FC33877D8B}" sibTransId="{F76EEB11-E78F-463A-B30B-CC59693AFABE}"/>
    <dgm:cxn modelId="{2F0616AC-875C-40E5-B7FE-1813E17CC9EC}" srcId="{F0583781-3EAC-4B1A-ADBC-BBD4DBA58F90}" destId="{E29CDC6A-7BCA-434C-BA57-3E73AFDE92D5}" srcOrd="1" destOrd="0" parTransId="{EF07C72A-062F-413A-879C-40148379F82F}" sibTransId="{3A7D8EC4-AB77-4B25-BC25-027C475FA1D1}"/>
    <dgm:cxn modelId="{23AD4EF0-2F46-4C43-96C8-41A92994EBFC}" type="presOf" srcId="{F0583781-3EAC-4B1A-ADBC-BBD4DBA58F90}" destId="{15584EAE-03CA-407B-B1E5-AC197809834E}" srcOrd="0" destOrd="0" presId="urn:microsoft.com/office/officeart/2005/8/layout/chevron1"/>
    <dgm:cxn modelId="{49AEC1F5-25A6-486C-9B32-3EEA7CFF23D2}" type="presOf" srcId="{AB9C3B6D-5099-43FA-B4DD-743601FC76A7}" destId="{26631776-2DD7-4F31-BD31-50997BC35732}" srcOrd="0" destOrd="0" presId="urn:microsoft.com/office/officeart/2005/8/layout/chevron1"/>
    <dgm:cxn modelId="{5CFF13FB-7CE6-4FBE-ACE9-F0780C167B35}" type="presOf" srcId="{F0FB3A9F-08FC-473A-826C-8A878A3C04EC}" destId="{96738699-C14F-4188-BE04-3FBC5D99EBBD}" srcOrd="0" destOrd="0" presId="urn:microsoft.com/office/officeart/2005/8/layout/chevron1"/>
    <dgm:cxn modelId="{7F3FC725-CECD-4909-B455-D0AB83BFBF06}" type="presParOf" srcId="{15584EAE-03CA-407B-B1E5-AC197809834E}" destId="{96738699-C14F-4188-BE04-3FBC5D99EBBD}" srcOrd="0" destOrd="0" presId="urn:microsoft.com/office/officeart/2005/8/layout/chevron1"/>
    <dgm:cxn modelId="{17346C0B-ADBB-45CD-A8BD-FC447C4CF0BB}" type="presParOf" srcId="{15584EAE-03CA-407B-B1E5-AC197809834E}" destId="{E6AC64BC-A718-44E2-A491-4F4C8B6BB449}" srcOrd="1" destOrd="0" presId="urn:microsoft.com/office/officeart/2005/8/layout/chevron1"/>
    <dgm:cxn modelId="{CBFC7591-3D20-423B-9F56-F054F2058014}" type="presParOf" srcId="{15584EAE-03CA-407B-B1E5-AC197809834E}" destId="{D721E72D-81F2-4381-A30D-B8E8F4F098B7}" srcOrd="2" destOrd="0" presId="urn:microsoft.com/office/officeart/2005/8/layout/chevron1"/>
    <dgm:cxn modelId="{3C746EDF-7D3F-4E24-8E0C-7BE7F6A9939C}" type="presParOf" srcId="{15584EAE-03CA-407B-B1E5-AC197809834E}" destId="{27932B8F-5AEE-47AE-8E08-9D28A5C12D40}" srcOrd="3" destOrd="0" presId="urn:microsoft.com/office/officeart/2005/8/layout/chevron1"/>
    <dgm:cxn modelId="{B39389FC-1AA8-4CE3-8942-6012540F8831}" type="presParOf" srcId="{15584EAE-03CA-407B-B1E5-AC197809834E}" destId="{26631776-2DD7-4F31-BD31-50997BC35732}"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404281-61CE-4B4D-A9A3-E916B9B66DDF}"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ru-RU"/>
        </a:p>
      </dgm:t>
    </dgm:pt>
    <dgm:pt modelId="{D15A0FF8-44D5-4CF1-B39F-3CD2F487C94B}">
      <dgm:prSet custT="1"/>
      <dgm:spPr>
        <a:solidFill>
          <a:srgbClr val="00B050">
            <a:alpha val="65000"/>
          </a:srgbClr>
        </a:solidFill>
      </dgm:spPr>
      <dgm:t>
        <a:bodyPr/>
        <a:lstStyle/>
        <a:p>
          <a:endParaRPr lang="uk-UA" sz="1100" i="1" dirty="0">
            <a:latin typeface="Arial" panose="020B0604020202020204" pitchFamily="34" charset="0"/>
            <a:cs typeface="Arial" panose="020B0604020202020204" pitchFamily="34" charset="0"/>
          </a:endParaRPr>
        </a:p>
        <a:p>
          <a:r>
            <a:rPr lang="uk-UA" sz="1300" b="1" i="1" dirty="0">
              <a:latin typeface="Arial" panose="020B0604020202020204" pitchFamily="34" charset="0"/>
              <a:cs typeface="Arial" panose="020B0604020202020204" pitchFamily="34" charset="0"/>
            </a:rPr>
            <a:t>Новокаховська міська рада - земля енергетиків та виноробів, які створюють та поширюють енергію з відновлюваних джерел, відповідальна за своє майбутнє, глибоко поважає кожного громадянина, дбайливо ставиться до довкілля</a:t>
          </a:r>
          <a:endParaRPr lang="ru-RU" sz="1300" b="1" i="1" dirty="0">
            <a:solidFill>
              <a:schemeClr val="tx1"/>
            </a:solidFill>
            <a:latin typeface="Arial" panose="020B0604020202020204" pitchFamily="34" charset="0"/>
            <a:cs typeface="Arial" panose="020B0604020202020204" pitchFamily="34" charset="0"/>
          </a:endParaRPr>
        </a:p>
      </dgm:t>
    </dgm:pt>
    <dgm:pt modelId="{B459D1A2-56C2-4803-8ED7-6DCA7D3E117B}" type="parTrans" cxnId="{E3D9DB70-0B5E-49DD-93DD-FCBC93A856F4}">
      <dgm:prSet/>
      <dgm:spPr/>
      <dgm:t>
        <a:bodyPr/>
        <a:lstStyle/>
        <a:p>
          <a:endParaRPr lang="ru-RU" sz="1100"/>
        </a:p>
      </dgm:t>
    </dgm:pt>
    <dgm:pt modelId="{1757FB27-76E4-4D41-99FA-A6EAF4AB2B25}" type="sibTrans" cxnId="{E3D9DB70-0B5E-49DD-93DD-FCBC93A856F4}">
      <dgm:prSet/>
      <dgm:spPr/>
      <dgm:t>
        <a:bodyPr/>
        <a:lstStyle/>
        <a:p>
          <a:endParaRPr lang="ru-RU" sz="1100"/>
        </a:p>
      </dgm:t>
    </dgm:pt>
    <dgm:pt modelId="{01C72730-4D72-44FA-AEE2-7FEAD646A41D}">
      <dgm:prSet custT="1"/>
      <dgm:spPr>
        <a:solidFill>
          <a:srgbClr val="92D050">
            <a:alpha val="90000"/>
          </a:srgbClr>
        </a:solidFill>
      </dgm:spPr>
      <dgm:t>
        <a:bodyPr/>
        <a:lstStyle/>
        <a:p>
          <a:pPr algn="ctr"/>
          <a:r>
            <a:rPr lang="uk-UA" sz="1300" b="1" i="1" dirty="0">
              <a:latin typeface="Arial" panose="020B0604020202020204" pitchFamily="34" charset="0"/>
              <a:cs typeface="Arial" panose="020B0604020202020204" pitchFamily="34" charset="0"/>
            </a:rPr>
            <a:t>Новокаховська громада у майбутньому: еко-територія </a:t>
          </a:r>
          <a:r>
            <a:rPr lang="uk-UA" sz="1300" b="1" i="1" dirty="0" err="1">
              <a:latin typeface="Arial" panose="020B0604020202020204" pitchFamily="34" charset="0"/>
              <a:cs typeface="Arial" panose="020B0604020202020204" pitchFamily="34" charset="0"/>
            </a:rPr>
            <a:t>ресурсо</a:t>
          </a:r>
          <a:r>
            <a:rPr lang="uk-UA" sz="1300" b="1" i="1" dirty="0">
              <a:latin typeface="Arial" panose="020B0604020202020204" pitchFamily="34" charset="0"/>
              <a:cs typeface="Arial" panose="020B0604020202020204" pitchFamily="34" charset="0"/>
            </a:rPr>
            <a:t>-ефективних виробництв, екологічного туризму, майданчик для формування та реалізації сучасних технологій в усіх сферах діяльності, межує з Національним природним парком «Нижньодніпровський» </a:t>
          </a:r>
          <a:endParaRPr lang="ru-RU" sz="1300" b="1" dirty="0">
            <a:latin typeface="Arial" panose="020B0604020202020204" pitchFamily="34" charset="0"/>
            <a:cs typeface="Arial" panose="020B0604020202020204" pitchFamily="34" charset="0"/>
          </a:endParaRPr>
        </a:p>
      </dgm:t>
    </dgm:pt>
    <dgm:pt modelId="{C8C55B4C-DF9D-40C8-B840-46E745BF8370}" type="parTrans" cxnId="{67326391-7C79-4612-97B1-A530E7701A5D}">
      <dgm:prSet/>
      <dgm:spPr/>
      <dgm:t>
        <a:bodyPr/>
        <a:lstStyle/>
        <a:p>
          <a:endParaRPr lang="ru-RU" sz="1100"/>
        </a:p>
      </dgm:t>
    </dgm:pt>
    <dgm:pt modelId="{D445A08C-4CB7-4CCD-BA4F-D3871BDE84C6}" type="sibTrans" cxnId="{67326391-7C79-4612-97B1-A530E7701A5D}">
      <dgm:prSet/>
      <dgm:spPr/>
      <dgm:t>
        <a:bodyPr/>
        <a:lstStyle/>
        <a:p>
          <a:endParaRPr lang="ru-RU" sz="1100"/>
        </a:p>
      </dgm:t>
    </dgm:pt>
    <dgm:pt modelId="{9EF57941-909A-40CF-B7F8-E94ADB442603}">
      <dgm:prSet custT="1"/>
      <dgm:spPr>
        <a:solidFill>
          <a:srgbClr val="7030A0">
            <a:alpha val="58000"/>
          </a:srgbClr>
        </a:solidFill>
      </dgm:spPr>
      <dgm:t>
        <a:bodyPr/>
        <a:lstStyle/>
        <a:p>
          <a:r>
            <a:rPr lang="uk-UA" sz="1300" b="1" i="1" dirty="0">
              <a:latin typeface="Arial" panose="020B0604020202020204" pitchFamily="34" charset="0"/>
              <a:cs typeface="Arial" panose="020B0604020202020204" pitchFamily="34" charset="0"/>
            </a:rPr>
            <a:t>Соціум, який забезпечує громадян усіма видами послуг, розвивається на основі знань та найсучасніших технологій в управлінні; територія, де для бізнесу створено усі інфраструктурні та адміністративні умови</a:t>
          </a:r>
          <a:endParaRPr lang="ru-RU" sz="1300" b="1" dirty="0">
            <a:latin typeface="Arial" panose="020B0604020202020204" pitchFamily="34" charset="0"/>
            <a:cs typeface="Arial" panose="020B0604020202020204" pitchFamily="34" charset="0"/>
          </a:endParaRPr>
        </a:p>
      </dgm:t>
    </dgm:pt>
    <dgm:pt modelId="{02F78204-76E7-4366-9A8D-DB4E1E8049BB}" type="parTrans" cxnId="{344A49D8-C07F-4FFF-8E11-3CF97305A62C}">
      <dgm:prSet/>
      <dgm:spPr/>
      <dgm:t>
        <a:bodyPr/>
        <a:lstStyle/>
        <a:p>
          <a:endParaRPr lang="ru-RU" sz="1100"/>
        </a:p>
      </dgm:t>
    </dgm:pt>
    <dgm:pt modelId="{99B3BC61-47F4-415B-A63B-EFEA6480DA2C}" type="sibTrans" cxnId="{344A49D8-C07F-4FFF-8E11-3CF97305A62C}">
      <dgm:prSet/>
      <dgm:spPr/>
      <dgm:t>
        <a:bodyPr/>
        <a:lstStyle/>
        <a:p>
          <a:endParaRPr lang="ru-RU" sz="1100"/>
        </a:p>
      </dgm:t>
    </dgm:pt>
    <dgm:pt modelId="{23494F65-48A8-43A1-AD2E-485732CF5FD2}" type="pres">
      <dgm:prSet presAssocID="{06404281-61CE-4B4D-A9A3-E916B9B66DDF}" presName="Name0" presStyleCnt="0">
        <dgm:presLayoutVars>
          <dgm:dir/>
          <dgm:resizeHandles val="exact"/>
        </dgm:presLayoutVars>
      </dgm:prSet>
      <dgm:spPr/>
    </dgm:pt>
    <dgm:pt modelId="{4B041909-02C2-4B13-937E-CCD9576B5B71}" type="pres">
      <dgm:prSet presAssocID="{D15A0FF8-44D5-4CF1-B39F-3CD2F487C94B}" presName="Name5" presStyleLbl="vennNode1" presStyleIdx="0" presStyleCnt="3" custScaleX="124872" custScaleY="100101" custLinFactNeighborX="-572" custLinFactNeighborY="1334">
        <dgm:presLayoutVars>
          <dgm:bulletEnabled val="1"/>
        </dgm:presLayoutVars>
      </dgm:prSet>
      <dgm:spPr/>
    </dgm:pt>
    <dgm:pt modelId="{261CA360-FC5D-40AF-93FD-06338D33EC38}" type="pres">
      <dgm:prSet presAssocID="{1757FB27-76E4-4D41-99FA-A6EAF4AB2B25}" presName="space" presStyleCnt="0"/>
      <dgm:spPr/>
    </dgm:pt>
    <dgm:pt modelId="{7BD44168-52AD-4B42-A54E-0BDC3C7A6B61}" type="pres">
      <dgm:prSet presAssocID="{01C72730-4D72-44FA-AEE2-7FEAD646A41D}" presName="Name5" presStyleLbl="vennNode1" presStyleIdx="1" presStyleCnt="3" custScaleX="115382">
        <dgm:presLayoutVars>
          <dgm:bulletEnabled val="1"/>
        </dgm:presLayoutVars>
      </dgm:prSet>
      <dgm:spPr/>
    </dgm:pt>
    <dgm:pt modelId="{F2FE02DC-B42B-4747-A1C7-253B79D50A40}" type="pres">
      <dgm:prSet presAssocID="{D445A08C-4CB7-4CCD-BA4F-D3871BDE84C6}" presName="space" presStyleCnt="0"/>
      <dgm:spPr/>
    </dgm:pt>
    <dgm:pt modelId="{3C01CA2F-A31A-4FDB-BB53-1B923C2DCBE2}" type="pres">
      <dgm:prSet presAssocID="{9EF57941-909A-40CF-B7F8-E94ADB442603}" presName="Name5" presStyleLbl="vennNode1" presStyleIdx="2" presStyleCnt="3" custScaleX="111939" custScaleY="96100">
        <dgm:presLayoutVars>
          <dgm:bulletEnabled val="1"/>
        </dgm:presLayoutVars>
      </dgm:prSet>
      <dgm:spPr/>
    </dgm:pt>
  </dgm:ptLst>
  <dgm:cxnLst>
    <dgm:cxn modelId="{E3D9DB70-0B5E-49DD-93DD-FCBC93A856F4}" srcId="{06404281-61CE-4B4D-A9A3-E916B9B66DDF}" destId="{D15A0FF8-44D5-4CF1-B39F-3CD2F487C94B}" srcOrd="0" destOrd="0" parTransId="{B459D1A2-56C2-4803-8ED7-6DCA7D3E117B}" sibTransId="{1757FB27-76E4-4D41-99FA-A6EAF4AB2B25}"/>
    <dgm:cxn modelId="{67326391-7C79-4612-97B1-A530E7701A5D}" srcId="{06404281-61CE-4B4D-A9A3-E916B9B66DDF}" destId="{01C72730-4D72-44FA-AEE2-7FEAD646A41D}" srcOrd="1" destOrd="0" parTransId="{C8C55B4C-DF9D-40C8-B840-46E745BF8370}" sibTransId="{D445A08C-4CB7-4CCD-BA4F-D3871BDE84C6}"/>
    <dgm:cxn modelId="{27BFE3B7-376B-48FC-8B75-77FA04C8B6F9}" type="presOf" srcId="{06404281-61CE-4B4D-A9A3-E916B9B66DDF}" destId="{23494F65-48A8-43A1-AD2E-485732CF5FD2}" srcOrd="0" destOrd="0" presId="urn:microsoft.com/office/officeart/2005/8/layout/venn3"/>
    <dgm:cxn modelId="{2FE277C2-39EC-4C32-A61F-5B8B2127897D}" type="presOf" srcId="{9EF57941-909A-40CF-B7F8-E94ADB442603}" destId="{3C01CA2F-A31A-4FDB-BB53-1B923C2DCBE2}" srcOrd="0" destOrd="0" presId="urn:microsoft.com/office/officeart/2005/8/layout/venn3"/>
    <dgm:cxn modelId="{6FCC83C4-E3B3-4437-9BBD-CDB370C05FDC}" type="presOf" srcId="{D15A0FF8-44D5-4CF1-B39F-3CD2F487C94B}" destId="{4B041909-02C2-4B13-937E-CCD9576B5B71}" srcOrd="0" destOrd="0" presId="urn:microsoft.com/office/officeart/2005/8/layout/venn3"/>
    <dgm:cxn modelId="{344A49D8-C07F-4FFF-8E11-3CF97305A62C}" srcId="{06404281-61CE-4B4D-A9A3-E916B9B66DDF}" destId="{9EF57941-909A-40CF-B7F8-E94ADB442603}" srcOrd="2" destOrd="0" parTransId="{02F78204-76E7-4366-9A8D-DB4E1E8049BB}" sibTransId="{99B3BC61-47F4-415B-A63B-EFEA6480DA2C}"/>
    <dgm:cxn modelId="{3A6641ED-0A38-415B-9B9A-AE0BFD152C7D}" type="presOf" srcId="{01C72730-4D72-44FA-AEE2-7FEAD646A41D}" destId="{7BD44168-52AD-4B42-A54E-0BDC3C7A6B61}" srcOrd="0" destOrd="0" presId="urn:microsoft.com/office/officeart/2005/8/layout/venn3"/>
    <dgm:cxn modelId="{C50B126C-809B-4174-B590-23BEB9CC3593}" type="presParOf" srcId="{23494F65-48A8-43A1-AD2E-485732CF5FD2}" destId="{4B041909-02C2-4B13-937E-CCD9576B5B71}" srcOrd="0" destOrd="0" presId="urn:microsoft.com/office/officeart/2005/8/layout/venn3"/>
    <dgm:cxn modelId="{E70B50BB-D80E-4DAC-8E3C-10B2EB5B5288}" type="presParOf" srcId="{23494F65-48A8-43A1-AD2E-485732CF5FD2}" destId="{261CA360-FC5D-40AF-93FD-06338D33EC38}" srcOrd="1" destOrd="0" presId="urn:microsoft.com/office/officeart/2005/8/layout/venn3"/>
    <dgm:cxn modelId="{4330B5DF-0667-430A-AF8E-5B10BDB1ECED}" type="presParOf" srcId="{23494F65-48A8-43A1-AD2E-485732CF5FD2}" destId="{7BD44168-52AD-4B42-A54E-0BDC3C7A6B61}" srcOrd="2" destOrd="0" presId="urn:microsoft.com/office/officeart/2005/8/layout/venn3"/>
    <dgm:cxn modelId="{40C98484-349D-42B2-B745-942D4A7310ED}" type="presParOf" srcId="{23494F65-48A8-43A1-AD2E-485732CF5FD2}" destId="{F2FE02DC-B42B-4747-A1C7-253B79D50A40}" srcOrd="3" destOrd="0" presId="urn:microsoft.com/office/officeart/2005/8/layout/venn3"/>
    <dgm:cxn modelId="{0884D238-DB5F-4E1D-B385-B58460134147}" type="presParOf" srcId="{23494F65-48A8-43A1-AD2E-485732CF5FD2}" destId="{3C01CA2F-A31A-4FDB-BB53-1B923C2DCBE2}" srcOrd="4" destOrd="0" presId="urn:microsoft.com/office/officeart/2005/8/layout/venn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7B3A6-161F-48F2-9945-13C820C3A598}" type="doc">
      <dgm:prSet loTypeId="urn:microsoft.com/office/officeart/2005/8/layout/chevron1" loCatId="process" qsTypeId="urn:microsoft.com/office/officeart/2005/8/quickstyle/simple1" qsCatId="simple" csTypeId="urn:microsoft.com/office/officeart/2005/8/colors/accent1_2" csCatId="accent1" phldr="1"/>
      <dgm:spPr/>
    </dgm:pt>
    <dgm:pt modelId="{BD47C58C-8029-4CDE-ABB0-FC0DB3F392DB}">
      <dgm:prSet phldrT="[Текст]"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800" b="1" dirty="0">
              <a:solidFill>
                <a:schemeClr val="tx1"/>
              </a:solidFill>
              <a:latin typeface="Arial" panose="020B0604020202020204" pitchFamily="34" charset="0"/>
              <a:cs typeface="Arial" panose="020B0604020202020204" pitchFamily="34" charset="0"/>
            </a:rPr>
            <a:t>Соціальна відповідальність та добробут</a:t>
          </a:r>
          <a:endParaRPr lang="ru-RU" sz="1800" b="1" dirty="0">
            <a:solidFill>
              <a:schemeClr val="tx1"/>
            </a:solidFill>
            <a:latin typeface="Arial" panose="020B0604020202020204" pitchFamily="34" charset="0"/>
            <a:cs typeface="Arial" panose="020B0604020202020204" pitchFamily="34" charset="0"/>
          </a:endParaRPr>
        </a:p>
      </dgm:t>
    </dgm:pt>
    <dgm:pt modelId="{339C2FF4-FF73-4A7B-8674-DE48761A516C}" type="parTrans" cxnId="{7D5A145B-FC8C-44D9-BC41-029EE2FB6AE5}">
      <dgm:prSet/>
      <dgm:spPr/>
      <dgm:t>
        <a:bodyPr/>
        <a:lstStyle/>
        <a:p>
          <a:endParaRPr lang="ru-RU"/>
        </a:p>
      </dgm:t>
    </dgm:pt>
    <dgm:pt modelId="{3EB35B2E-2160-4C35-97BB-BDCC3E06EDFD}" type="sibTrans" cxnId="{7D5A145B-FC8C-44D9-BC41-029EE2FB6AE5}">
      <dgm:prSet/>
      <dgm:spPr/>
      <dgm:t>
        <a:bodyPr/>
        <a:lstStyle/>
        <a:p>
          <a:endParaRPr lang="ru-RU"/>
        </a:p>
      </dgm:t>
    </dgm:pt>
    <dgm:pt modelId="{C896C8FC-FF1D-415B-978E-48582BA2C2D3}">
      <dgm:prSet phldrT="[Текст]"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800" b="1" dirty="0">
              <a:solidFill>
                <a:schemeClr val="tx1"/>
              </a:solidFill>
              <a:latin typeface="Arial" panose="020B0604020202020204" pitchFamily="34" charset="0"/>
              <a:cs typeface="Arial" panose="020B0604020202020204" pitchFamily="34" charset="0"/>
            </a:rPr>
            <a:t>Еко-територія</a:t>
          </a:r>
          <a:endParaRPr lang="ru-RU" sz="1800" b="1" dirty="0">
            <a:solidFill>
              <a:schemeClr val="tx1"/>
            </a:solidFill>
            <a:latin typeface="Arial" panose="020B0604020202020204" pitchFamily="34" charset="0"/>
            <a:cs typeface="Arial" panose="020B0604020202020204" pitchFamily="34" charset="0"/>
          </a:endParaRPr>
        </a:p>
      </dgm:t>
    </dgm:pt>
    <dgm:pt modelId="{FFC960EF-97FF-4ADC-8990-87E8A1CF5259}" type="parTrans" cxnId="{2597F5BA-C3D7-4515-9CAB-AE2F7C99D8F7}">
      <dgm:prSet/>
      <dgm:spPr/>
      <dgm:t>
        <a:bodyPr/>
        <a:lstStyle/>
        <a:p>
          <a:endParaRPr lang="ru-RU"/>
        </a:p>
      </dgm:t>
    </dgm:pt>
    <dgm:pt modelId="{47BC3DC3-264C-40E5-ACF0-1C3D4BC01DD2}" type="sibTrans" cxnId="{2597F5BA-C3D7-4515-9CAB-AE2F7C99D8F7}">
      <dgm:prSet/>
      <dgm:spPr/>
      <dgm:t>
        <a:bodyPr/>
        <a:lstStyle/>
        <a:p>
          <a:endParaRPr lang="ru-RU"/>
        </a:p>
      </dgm:t>
    </dgm:pt>
    <dgm:pt modelId="{7D0E7162-C2DF-4B72-A609-F4F9209A33F1}">
      <dgm:prSet phldrT="[Текст]"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800" b="1" dirty="0">
              <a:solidFill>
                <a:schemeClr val="tx1"/>
              </a:solidFill>
              <a:latin typeface="Arial" panose="020B0604020202020204" pitchFamily="34" charset="0"/>
              <a:cs typeface="Arial" panose="020B0604020202020204" pitchFamily="34" charset="0"/>
            </a:rPr>
            <a:t>Інфраструктура для розвитку бізнесу і туризму </a:t>
          </a:r>
          <a:endParaRPr lang="ru-RU" sz="1800" b="1" dirty="0">
            <a:solidFill>
              <a:schemeClr val="tx1"/>
            </a:solidFill>
            <a:latin typeface="Arial" panose="020B0604020202020204" pitchFamily="34" charset="0"/>
            <a:cs typeface="Arial" panose="020B0604020202020204" pitchFamily="34" charset="0"/>
          </a:endParaRPr>
        </a:p>
      </dgm:t>
    </dgm:pt>
    <dgm:pt modelId="{469049C1-F495-4E7B-977E-42647A3FD6E8}" type="parTrans" cxnId="{7778DB8E-DBC4-4FB7-9BED-BD70AF9EF723}">
      <dgm:prSet/>
      <dgm:spPr/>
      <dgm:t>
        <a:bodyPr/>
        <a:lstStyle/>
        <a:p>
          <a:endParaRPr lang="ru-RU"/>
        </a:p>
      </dgm:t>
    </dgm:pt>
    <dgm:pt modelId="{DB69363C-0DAE-49BF-8901-87D1DB06509F}" type="sibTrans" cxnId="{7778DB8E-DBC4-4FB7-9BED-BD70AF9EF723}">
      <dgm:prSet/>
      <dgm:spPr/>
      <dgm:t>
        <a:bodyPr/>
        <a:lstStyle/>
        <a:p>
          <a:endParaRPr lang="ru-RU"/>
        </a:p>
      </dgm:t>
    </dgm:pt>
    <dgm:pt modelId="{CE491469-7AB2-47C6-84F1-DB9995340AE1}" type="pres">
      <dgm:prSet presAssocID="{A967B3A6-161F-48F2-9945-13C820C3A598}" presName="Name0" presStyleCnt="0">
        <dgm:presLayoutVars>
          <dgm:dir/>
          <dgm:animLvl val="lvl"/>
          <dgm:resizeHandles val="exact"/>
        </dgm:presLayoutVars>
      </dgm:prSet>
      <dgm:spPr/>
    </dgm:pt>
    <dgm:pt modelId="{54AEE051-F826-43C4-B76C-823EC4F03488}" type="pres">
      <dgm:prSet presAssocID="{BD47C58C-8029-4CDE-ABB0-FC0DB3F392DB}" presName="parTxOnly" presStyleLbl="node1" presStyleIdx="0" presStyleCnt="3" custScaleX="163746" custScaleY="138285" custLinFactNeighborX="-17320" custLinFactNeighborY="19099">
        <dgm:presLayoutVars>
          <dgm:chMax val="0"/>
          <dgm:chPref val="0"/>
          <dgm:bulletEnabled val="1"/>
        </dgm:presLayoutVars>
      </dgm:prSet>
      <dgm:spPr/>
    </dgm:pt>
    <dgm:pt modelId="{BB661769-8CAF-4C25-9737-3B4EFD7C7AAF}" type="pres">
      <dgm:prSet presAssocID="{3EB35B2E-2160-4C35-97BB-BDCC3E06EDFD}" presName="parTxOnlySpace" presStyleCnt="0"/>
      <dgm:spPr/>
    </dgm:pt>
    <dgm:pt modelId="{8250A71C-AE80-4D5A-B9D7-18EA9E220DF0}" type="pres">
      <dgm:prSet presAssocID="{C896C8FC-FF1D-415B-978E-48582BA2C2D3}" presName="parTxOnly" presStyleLbl="node1" presStyleIdx="1" presStyleCnt="3" custScaleX="122942" custScaleY="138600" custLinFactNeighborX="-25675" custLinFactNeighborY="17372">
        <dgm:presLayoutVars>
          <dgm:chMax val="0"/>
          <dgm:chPref val="0"/>
          <dgm:bulletEnabled val="1"/>
        </dgm:presLayoutVars>
      </dgm:prSet>
      <dgm:spPr/>
    </dgm:pt>
    <dgm:pt modelId="{25E11195-F4D1-4C00-8DE5-DF604949ACAA}" type="pres">
      <dgm:prSet presAssocID="{47BC3DC3-264C-40E5-ACF0-1C3D4BC01DD2}" presName="parTxOnlySpace" presStyleCnt="0"/>
      <dgm:spPr/>
    </dgm:pt>
    <dgm:pt modelId="{ED67B0D0-D998-40E6-BF5E-766B0FB3323C}" type="pres">
      <dgm:prSet presAssocID="{7D0E7162-C2DF-4B72-A609-F4F9209A33F1}" presName="parTxOnly" presStyleLbl="node1" presStyleIdx="2" presStyleCnt="3" custScaleX="144867" custScaleY="134405" custLinFactNeighborX="-15234" custLinFactNeighborY="21286">
        <dgm:presLayoutVars>
          <dgm:chMax val="0"/>
          <dgm:chPref val="0"/>
          <dgm:bulletEnabled val="1"/>
        </dgm:presLayoutVars>
      </dgm:prSet>
      <dgm:spPr/>
    </dgm:pt>
  </dgm:ptLst>
  <dgm:cxnLst>
    <dgm:cxn modelId="{59B14F14-FF93-4BB1-BCAF-247CDE88A196}" type="presOf" srcId="{7D0E7162-C2DF-4B72-A609-F4F9209A33F1}" destId="{ED67B0D0-D998-40E6-BF5E-766B0FB3323C}" srcOrd="0" destOrd="0" presId="urn:microsoft.com/office/officeart/2005/8/layout/chevron1"/>
    <dgm:cxn modelId="{86DFE723-1BBB-4CFF-89D4-096EACF01D61}" type="presOf" srcId="{A967B3A6-161F-48F2-9945-13C820C3A598}" destId="{CE491469-7AB2-47C6-84F1-DB9995340AE1}" srcOrd="0" destOrd="0" presId="urn:microsoft.com/office/officeart/2005/8/layout/chevron1"/>
    <dgm:cxn modelId="{7D5A145B-FC8C-44D9-BC41-029EE2FB6AE5}" srcId="{A967B3A6-161F-48F2-9945-13C820C3A598}" destId="{BD47C58C-8029-4CDE-ABB0-FC0DB3F392DB}" srcOrd="0" destOrd="0" parTransId="{339C2FF4-FF73-4A7B-8674-DE48761A516C}" sibTransId="{3EB35B2E-2160-4C35-97BB-BDCC3E06EDFD}"/>
    <dgm:cxn modelId="{069A2B7F-E803-4606-87DD-44C9C3AB55D5}" type="presOf" srcId="{BD47C58C-8029-4CDE-ABB0-FC0DB3F392DB}" destId="{54AEE051-F826-43C4-B76C-823EC4F03488}" srcOrd="0" destOrd="0" presId="urn:microsoft.com/office/officeart/2005/8/layout/chevron1"/>
    <dgm:cxn modelId="{7778DB8E-DBC4-4FB7-9BED-BD70AF9EF723}" srcId="{A967B3A6-161F-48F2-9945-13C820C3A598}" destId="{7D0E7162-C2DF-4B72-A609-F4F9209A33F1}" srcOrd="2" destOrd="0" parTransId="{469049C1-F495-4E7B-977E-42647A3FD6E8}" sibTransId="{DB69363C-0DAE-49BF-8901-87D1DB06509F}"/>
    <dgm:cxn modelId="{2597F5BA-C3D7-4515-9CAB-AE2F7C99D8F7}" srcId="{A967B3A6-161F-48F2-9945-13C820C3A598}" destId="{C896C8FC-FF1D-415B-978E-48582BA2C2D3}" srcOrd="1" destOrd="0" parTransId="{FFC960EF-97FF-4ADC-8990-87E8A1CF5259}" sibTransId="{47BC3DC3-264C-40E5-ACF0-1C3D4BC01DD2}"/>
    <dgm:cxn modelId="{8E3383E8-2B2E-4B55-A2D6-D18712A7F6A4}" type="presOf" srcId="{C896C8FC-FF1D-415B-978E-48582BA2C2D3}" destId="{8250A71C-AE80-4D5A-B9D7-18EA9E220DF0}" srcOrd="0" destOrd="0" presId="urn:microsoft.com/office/officeart/2005/8/layout/chevron1"/>
    <dgm:cxn modelId="{391B26A7-9876-4A5C-AA1E-D493E9929E08}" type="presParOf" srcId="{CE491469-7AB2-47C6-84F1-DB9995340AE1}" destId="{54AEE051-F826-43C4-B76C-823EC4F03488}" srcOrd="0" destOrd="0" presId="urn:microsoft.com/office/officeart/2005/8/layout/chevron1"/>
    <dgm:cxn modelId="{CA56977B-3152-4145-9C62-985CE14C0128}" type="presParOf" srcId="{CE491469-7AB2-47C6-84F1-DB9995340AE1}" destId="{BB661769-8CAF-4C25-9737-3B4EFD7C7AAF}" srcOrd="1" destOrd="0" presId="urn:microsoft.com/office/officeart/2005/8/layout/chevron1"/>
    <dgm:cxn modelId="{BC3DC95C-93F6-4F73-84D2-474CC8FE8F12}" type="presParOf" srcId="{CE491469-7AB2-47C6-84F1-DB9995340AE1}" destId="{8250A71C-AE80-4D5A-B9D7-18EA9E220DF0}" srcOrd="2" destOrd="0" presId="urn:microsoft.com/office/officeart/2005/8/layout/chevron1"/>
    <dgm:cxn modelId="{970B4931-B546-4878-B483-1041DC6FAB4E}" type="presParOf" srcId="{CE491469-7AB2-47C6-84F1-DB9995340AE1}" destId="{25E11195-F4D1-4C00-8DE5-DF604949ACAA}" srcOrd="3" destOrd="0" presId="urn:microsoft.com/office/officeart/2005/8/layout/chevron1"/>
    <dgm:cxn modelId="{44A453C0-C653-46CC-8162-EE0A61BEFD52}" type="presParOf" srcId="{CE491469-7AB2-47C6-84F1-DB9995340AE1}" destId="{ED67B0D0-D998-40E6-BF5E-766B0FB3323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D2E651-7491-42AF-9133-9CDB35C95FF2}"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ru-RU"/>
        </a:p>
      </dgm:t>
    </dgm:pt>
    <dgm:pt modelId="{79CD2091-416E-497D-B748-7A8DAD614ECD}">
      <dgm:prSet phldrT="[Текст]" custT="1"/>
      <dgm:spPr/>
      <dgm:t>
        <a:bodyPr/>
        <a:lstStyle/>
        <a:p>
          <a:pPr algn="l"/>
          <a:r>
            <a:rPr lang="uk-UA" sz="2000" b="1" dirty="0">
              <a:solidFill>
                <a:schemeClr val="tx1"/>
              </a:solidFill>
              <a:latin typeface="Arial" panose="020B0604020202020204" pitchFamily="34" charset="0"/>
              <a:cs typeface="Arial" panose="020B0604020202020204" pitchFamily="34" charset="0"/>
            </a:rPr>
            <a:t>Стратегічні цілі:</a:t>
          </a:r>
          <a:endParaRPr lang="ru-RU" sz="2000" b="1" dirty="0">
            <a:solidFill>
              <a:schemeClr val="tx1"/>
            </a:solidFill>
            <a:latin typeface="Arial" panose="020B0604020202020204" pitchFamily="34" charset="0"/>
            <a:cs typeface="Arial" panose="020B0604020202020204" pitchFamily="34" charset="0"/>
          </a:endParaRPr>
        </a:p>
      </dgm:t>
    </dgm:pt>
    <dgm:pt modelId="{C414373D-911D-44A2-8CBC-3AA6ED67A606}" type="parTrans" cxnId="{4DD2FA79-A242-4404-A575-F393923E4949}">
      <dgm:prSet/>
      <dgm:spPr/>
      <dgm:t>
        <a:bodyPr/>
        <a:lstStyle/>
        <a:p>
          <a:endParaRPr lang="ru-RU" sz="1800" b="1">
            <a:solidFill>
              <a:schemeClr val="tx1"/>
            </a:solidFill>
          </a:endParaRPr>
        </a:p>
      </dgm:t>
    </dgm:pt>
    <dgm:pt modelId="{0E3601AD-1096-416F-925D-EE483431C612}" type="sibTrans" cxnId="{4DD2FA79-A242-4404-A575-F393923E4949}">
      <dgm:prSet/>
      <dgm:spPr/>
      <dgm:t>
        <a:bodyPr/>
        <a:lstStyle/>
        <a:p>
          <a:endParaRPr lang="ru-RU" sz="1800" b="1">
            <a:solidFill>
              <a:schemeClr val="tx1"/>
            </a:solidFill>
          </a:endParaRPr>
        </a:p>
      </dgm:t>
    </dgm:pt>
    <dgm:pt modelId="{98D0AA13-0FD1-44F4-A572-0DE741495A1F}">
      <dgm:prSet phldrT="[Текст]" custT="1"/>
      <dgm:spPr/>
      <dgm:t>
        <a:bodyPr/>
        <a:lstStyle/>
        <a:p>
          <a:pPr algn="l"/>
          <a:r>
            <a:rPr lang="uk-UA" sz="1800" b="1" dirty="0">
              <a:solidFill>
                <a:schemeClr val="tx1"/>
              </a:solidFill>
              <a:latin typeface="Arial" panose="020B0604020202020204" pitchFamily="34" charset="0"/>
              <a:cs typeface="Arial" panose="020B0604020202020204" pitchFamily="34" charset="0"/>
            </a:rPr>
            <a:t>А.1.Система освіти, яка відповідає запитам майбутнього</a:t>
          </a:r>
          <a:endParaRPr lang="ru-RU" sz="1800" b="1" dirty="0">
            <a:solidFill>
              <a:schemeClr val="tx1"/>
            </a:solidFill>
            <a:latin typeface="Arial" panose="020B0604020202020204" pitchFamily="34" charset="0"/>
            <a:cs typeface="Arial" panose="020B0604020202020204" pitchFamily="34" charset="0"/>
          </a:endParaRPr>
        </a:p>
      </dgm:t>
    </dgm:pt>
    <dgm:pt modelId="{A6028230-034B-4E31-88FE-161438ABA2AB}" type="parTrans" cxnId="{39509E00-F832-4BEA-8C94-03452BCE896A}">
      <dgm:prSet/>
      <dgm:spPr/>
      <dgm:t>
        <a:bodyPr/>
        <a:lstStyle/>
        <a:p>
          <a:endParaRPr lang="ru-RU" sz="1800" b="1">
            <a:solidFill>
              <a:schemeClr val="tx1"/>
            </a:solidFill>
          </a:endParaRPr>
        </a:p>
      </dgm:t>
    </dgm:pt>
    <dgm:pt modelId="{27A49048-616F-4D10-B348-4833A0FDCCC7}" type="sibTrans" cxnId="{39509E00-F832-4BEA-8C94-03452BCE896A}">
      <dgm:prSet/>
      <dgm:spPr/>
      <dgm:t>
        <a:bodyPr/>
        <a:lstStyle/>
        <a:p>
          <a:endParaRPr lang="ru-RU" sz="1800" b="1">
            <a:solidFill>
              <a:schemeClr val="tx1"/>
            </a:solidFill>
          </a:endParaRPr>
        </a:p>
      </dgm:t>
    </dgm:pt>
    <dgm:pt modelId="{85941EE1-472B-4CAF-81D9-219927203B4D}">
      <dgm:prSet phldrT="[Текст]" custT="1"/>
      <dgm:spPr/>
      <dgm:t>
        <a:bodyPr/>
        <a:lstStyle/>
        <a:p>
          <a:pPr algn="l"/>
          <a:r>
            <a:rPr lang="uk-UA" sz="1800" b="1" dirty="0">
              <a:solidFill>
                <a:schemeClr val="tx1"/>
              </a:solidFill>
              <a:latin typeface="Arial" panose="020B0604020202020204" pitchFamily="34" charset="0"/>
              <a:cs typeface="Arial" panose="020B0604020202020204" pitchFamily="34" charset="0"/>
            </a:rPr>
            <a:t>А.2.Ефективна система охорони здоров'я</a:t>
          </a:r>
          <a:endParaRPr lang="ru-RU" sz="1800" b="1" dirty="0">
            <a:solidFill>
              <a:schemeClr val="tx1"/>
            </a:solidFill>
            <a:latin typeface="Arial" panose="020B0604020202020204" pitchFamily="34" charset="0"/>
            <a:cs typeface="Arial" panose="020B0604020202020204" pitchFamily="34" charset="0"/>
          </a:endParaRPr>
        </a:p>
      </dgm:t>
    </dgm:pt>
    <dgm:pt modelId="{8278D860-2221-49B3-A223-7FCA4250C6A7}" type="parTrans" cxnId="{84E2774C-71D0-48E7-903A-779AF74D1A6A}">
      <dgm:prSet/>
      <dgm:spPr/>
      <dgm:t>
        <a:bodyPr/>
        <a:lstStyle/>
        <a:p>
          <a:endParaRPr lang="ru-RU" sz="1800" b="1">
            <a:solidFill>
              <a:schemeClr val="tx1"/>
            </a:solidFill>
          </a:endParaRPr>
        </a:p>
      </dgm:t>
    </dgm:pt>
    <dgm:pt modelId="{E1386052-55F2-4908-8DAF-205B1D5D6052}" type="sibTrans" cxnId="{84E2774C-71D0-48E7-903A-779AF74D1A6A}">
      <dgm:prSet/>
      <dgm:spPr/>
      <dgm:t>
        <a:bodyPr/>
        <a:lstStyle/>
        <a:p>
          <a:endParaRPr lang="ru-RU" sz="1800" b="1">
            <a:solidFill>
              <a:schemeClr val="tx1"/>
            </a:solidFill>
          </a:endParaRPr>
        </a:p>
      </dgm:t>
    </dgm:pt>
    <dgm:pt modelId="{9468C7E9-241C-4701-810C-F0B860EFED63}">
      <dgm:prSet phldrT="[Текст]" custT="1"/>
      <dgm:spPr/>
      <dgm:t>
        <a:bodyPr/>
        <a:lstStyle/>
        <a:p>
          <a:pPr algn="l"/>
          <a:r>
            <a:rPr lang="uk-UA" sz="1800" b="1" dirty="0">
              <a:solidFill>
                <a:schemeClr val="tx1"/>
              </a:solidFill>
              <a:latin typeface="Arial" panose="020B0604020202020204" pitchFamily="34" charset="0"/>
              <a:cs typeface="Arial" panose="020B0604020202020204" pitchFamily="34" charset="0"/>
            </a:rPr>
            <a:t>А.3.Активна та відповідальна територіальна громада</a:t>
          </a:r>
          <a:endParaRPr lang="ru-RU" sz="1800" b="1" dirty="0">
            <a:solidFill>
              <a:schemeClr val="tx1"/>
            </a:solidFill>
            <a:latin typeface="Arial" panose="020B0604020202020204" pitchFamily="34" charset="0"/>
            <a:cs typeface="Arial" panose="020B0604020202020204" pitchFamily="34" charset="0"/>
          </a:endParaRPr>
        </a:p>
      </dgm:t>
    </dgm:pt>
    <dgm:pt modelId="{3316A454-4BB4-428E-89E4-BF405278554F}" type="parTrans" cxnId="{D96702F5-100E-4338-B2CA-7181A46D2729}">
      <dgm:prSet/>
      <dgm:spPr/>
      <dgm:t>
        <a:bodyPr/>
        <a:lstStyle/>
        <a:p>
          <a:endParaRPr lang="ru-RU" sz="1800" b="1">
            <a:solidFill>
              <a:schemeClr val="tx1"/>
            </a:solidFill>
          </a:endParaRPr>
        </a:p>
      </dgm:t>
    </dgm:pt>
    <dgm:pt modelId="{E3656789-05D9-46AA-965D-8662A3613133}" type="sibTrans" cxnId="{D96702F5-100E-4338-B2CA-7181A46D2729}">
      <dgm:prSet/>
      <dgm:spPr/>
      <dgm:t>
        <a:bodyPr/>
        <a:lstStyle/>
        <a:p>
          <a:endParaRPr lang="ru-RU" sz="1800" b="1">
            <a:solidFill>
              <a:schemeClr val="tx1"/>
            </a:solidFill>
          </a:endParaRPr>
        </a:p>
      </dgm:t>
    </dgm:pt>
    <dgm:pt modelId="{D094070B-5C37-45AA-BBD6-E7293381C700}">
      <dgm:prSet phldrT="[Текст]" custT="1"/>
      <dgm:spPr/>
      <dgm:t>
        <a:bodyPr/>
        <a:lstStyle/>
        <a:p>
          <a:pPr algn="l"/>
          <a:r>
            <a:rPr lang="uk-UA" sz="1800" b="1" dirty="0">
              <a:solidFill>
                <a:schemeClr val="tx1"/>
              </a:solidFill>
              <a:latin typeface="Arial" panose="020B0604020202020204" pitchFamily="34" charset="0"/>
              <a:cs typeface="Arial" panose="020B0604020202020204" pitchFamily="34" charset="0"/>
            </a:rPr>
            <a:t>А.4.Безпечна територіальна громада</a:t>
          </a:r>
          <a:endParaRPr lang="ru-RU" sz="1800" b="1" dirty="0">
            <a:solidFill>
              <a:schemeClr val="tx1"/>
            </a:solidFill>
            <a:latin typeface="Arial" panose="020B0604020202020204" pitchFamily="34" charset="0"/>
            <a:cs typeface="Arial" panose="020B0604020202020204" pitchFamily="34" charset="0"/>
          </a:endParaRPr>
        </a:p>
      </dgm:t>
    </dgm:pt>
    <dgm:pt modelId="{27E389D6-19D7-4CFF-A2B6-8146F5C13BE7}" type="parTrans" cxnId="{6CF27B6A-8873-4E75-A8F0-53DBB3EBC376}">
      <dgm:prSet/>
      <dgm:spPr/>
      <dgm:t>
        <a:bodyPr/>
        <a:lstStyle/>
        <a:p>
          <a:endParaRPr lang="ru-RU" sz="1800" b="1">
            <a:solidFill>
              <a:schemeClr val="tx1"/>
            </a:solidFill>
          </a:endParaRPr>
        </a:p>
      </dgm:t>
    </dgm:pt>
    <dgm:pt modelId="{9DBDF77C-5AA2-406F-979E-A704EB31C46E}" type="sibTrans" cxnId="{6CF27B6A-8873-4E75-A8F0-53DBB3EBC376}">
      <dgm:prSet/>
      <dgm:spPr/>
      <dgm:t>
        <a:bodyPr/>
        <a:lstStyle/>
        <a:p>
          <a:endParaRPr lang="ru-RU" sz="1800" b="1">
            <a:solidFill>
              <a:schemeClr val="tx1"/>
            </a:solidFill>
          </a:endParaRPr>
        </a:p>
      </dgm:t>
    </dgm:pt>
    <dgm:pt modelId="{AAE7BFC1-F02B-42C9-964F-C9586AECA193}" type="pres">
      <dgm:prSet presAssocID="{C2D2E651-7491-42AF-9133-9CDB35C95FF2}" presName="linear" presStyleCnt="0">
        <dgm:presLayoutVars>
          <dgm:animLvl val="lvl"/>
          <dgm:resizeHandles val="exact"/>
        </dgm:presLayoutVars>
      </dgm:prSet>
      <dgm:spPr/>
    </dgm:pt>
    <dgm:pt modelId="{5ACE66A6-AC28-4A9E-AEAF-A51CA9B4F6D3}" type="pres">
      <dgm:prSet presAssocID="{79CD2091-416E-497D-B748-7A8DAD614ECD}" presName="parentText" presStyleLbl="node1" presStyleIdx="0" presStyleCnt="5" custScaleY="61097" custLinFactNeighborX="-1318" custLinFactNeighborY="-35406">
        <dgm:presLayoutVars>
          <dgm:chMax val="0"/>
          <dgm:bulletEnabled val="1"/>
        </dgm:presLayoutVars>
      </dgm:prSet>
      <dgm:spPr/>
    </dgm:pt>
    <dgm:pt modelId="{4F23872F-EA00-440F-AB78-9DCB1E46E81F}" type="pres">
      <dgm:prSet presAssocID="{0E3601AD-1096-416F-925D-EE483431C612}" presName="spacer" presStyleCnt="0"/>
      <dgm:spPr/>
    </dgm:pt>
    <dgm:pt modelId="{0845D968-F64D-4E00-91BD-C678D2208BED}" type="pres">
      <dgm:prSet presAssocID="{98D0AA13-0FD1-44F4-A572-0DE741495A1F}" presName="parentText" presStyleLbl="node1" presStyleIdx="1" presStyleCnt="5" custScaleY="71447" custLinFactY="-35" custLinFactNeighborX="-103" custLinFactNeighborY="-100000">
        <dgm:presLayoutVars>
          <dgm:chMax val="0"/>
          <dgm:bulletEnabled val="1"/>
        </dgm:presLayoutVars>
      </dgm:prSet>
      <dgm:spPr/>
    </dgm:pt>
    <dgm:pt modelId="{4802D868-4D97-4BAD-8B0C-C2CB0DDD03E6}" type="pres">
      <dgm:prSet presAssocID="{27A49048-616F-4D10-B348-4833A0FDCCC7}" presName="spacer" presStyleCnt="0"/>
      <dgm:spPr/>
    </dgm:pt>
    <dgm:pt modelId="{C2F249F8-71B3-4618-936E-D8982FC4E794}" type="pres">
      <dgm:prSet presAssocID="{85941EE1-472B-4CAF-81D9-219927203B4D}" presName="parentText" presStyleLbl="node1" presStyleIdx="2" presStyleCnt="5" custScaleY="69488" custLinFactY="-13030" custLinFactNeighborX="-6" custLinFactNeighborY="-100000">
        <dgm:presLayoutVars>
          <dgm:chMax val="0"/>
          <dgm:bulletEnabled val="1"/>
        </dgm:presLayoutVars>
      </dgm:prSet>
      <dgm:spPr/>
    </dgm:pt>
    <dgm:pt modelId="{397BEB26-19B7-4FC0-A6D0-786478D466F4}" type="pres">
      <dgm:prSet presAssocID="{E1386052-55F2-4908-8DAF-205B1D5D6052}" presName="spacer" presStyleCnt="0"/>
      <dgm:spPr/>
    </dgm:pt>
    <dgm:pt modelId="{6E580E38-3218-4450-ABCE-DEE1196C2129}" type="pres">
      <dgm:prSet presAssocID="{9468C7E9-241C-4701-810C-F0B860EFED63}" presName="parentText" presStyleLbl="node1" presStyleIdx="3" presStyleCnt="5" custScaleY="73688" custLinFactY="-27456" custLinFactNeighborX="59" custLinFactNeighborY="-100000">
        <dgm:presLayoutVars>
          <dgm:chMax val="0"/>
          <dgm:bulletEnabled val="1"/>
        </dgm:presLayoutVars>
      </dgm:prSet>
      <dgm:spPr/>
    </dgm:pt>
    <dgm:pt modelId="{1057F122-8A8C-4AB8-B64B-1E221665944F}" type="pres">
      <dgm:prSet presAssocID="{E3656789-05D9-46AA-965D-8662A3613133}" presName="spacer" presStyleCnt="0"/>
      <dgm:spPr/>
    </dgm:pt>
    <dgm:pt modelId="{93360D99-F2CA-4DE7-B6D3-A116BE1BEC0A}" type="pres">
      <dgm:prSet presAssocID="{D094070B-5C37-45AA-BBD6-E7293381C700}" presName="parentText" presStyleLbl="node1" presStyleIdx="4" presStyleCnt="5" custScaleY="59027" custLinFactY="-47374" custLinFactNeighborX="137" custLinFactNeighborY="-100000">
        <dgm:presLayoutVars>
          <dgm:chMax val="0"/>
          <dgm:bulletEnabled val="1"/>
        </dgm:presLayoutVars>
      </dgm:prSet>
      <dgm:spPr/>
    </dgm:pt>
  </dgm:ptLst>
  <dgm:cxnLst>
    <dgm:cxn modelId="{39509E00-F832-4BEA-8C94-03452BCE896A}" srcId="{C2D2E651-7491-42AF-9133-9CDB35C95FF2}" destId="{98D0AA13-0FD1-44F4-A572-0DE741495A1F}" srcOrd="1" destOrd="0" parTransId="{A6028230-034B-4E31-88FE-161438ABA2AB}" sibTransId="{27A49048-616F-4D10-B348-4833A0FDCCC7}"/>
    <dgm:cxn modelId="{ACDBD53A-2681-47C7-B26C-446832585457}" type="presOf" srcId="{79CD2091-416E-497D-B748-7A8DAD614ECD}" destId="{5ACE66A6-AC28-4A9E-AEAF-A51CA9B4F6D3}" srcOrd="0" destOrd="0" presId="urn:microsoft.com/office/officeart/2005/8/layout/vList2"/>
    <dgm:cxn modelId="{63E86C5E-C3A8-4B31-A492-52DCD29A0D60}" type="presOf" srcId="{98D0AA13-0FD1-44F4-A572-0DE741495A1F}" destId="{0845D968-F64D-4E00-91BD-C678D2208BED}" srcOrd="0" destOrd="0" presId="urn:microsoft.com/office/officeart/2005/8/layout/vList2"/>
    <dgm:cxn modelId="{1893F748-A2BC-4FE5-9EF0-854844B72446}" type="presOf" srcId="{9468C7E9-241C-4701-810C-F0B860EFED63}" destId="{6E580E38-3218-4450-ABCE-DEE1196C2129}" srcOrd="0" destOrd="0" presId="urn:microsoft.com/office/officeart/2005/8/layout/vList2"/>
    <dgm:cxn modelId="{6CF27B6A-8873-4E75-A8F0-53DBB3EBC376}" srcId="{C2D2E651-7491-42AF-9133-9CDB35C95FF2}" destId="{D094070B-5C37-45AA-BBD6-E7293381C700}" srcOrd="4" destOrd="0" parTransId="{27E389D6-19D7-4CFF-A2B6-8146F5C13BE7}" sibTransId="{9DBDF77C-5AA2-406F-979E-A704EB31C46E}"/>
    <dgm:cxn modelId="{84E2774C-71D0-48E7-903A-779AF74D1A6A}" srcId="{C2D2E651-7491-42AF-9133-9CDB35C95FF2}" destId="{85941EE1-472B-4CAF-81D9-219927203B4D}" srcOrd="2" destOrd="0" parTransId="{8278D860-2221-49B3-A223-7FCA4250C6A7}" sibTransId="{E1386052-55F2-4908-8DAF-205B1D5D6052}"/>
    <dgm:cxn modelId="{4DD2FA79-A242-4404-A575-F393923E4949}" srcId="{C2D2E651-7491-42AF-9133-9CDB35C95FF2}" destId="{79CD2091-416E-497D-B748-7A8DAD614ECD}" srcOrd="0" destOrd="0" parTransId="{C414373D-911D-44A2-8CBC-3AA6ED67A606}" sibTransId="{0E3601AD-1096-416F-925D-EE483431C612}"/>
    <dgm:cxn modelId="{8618A2BD-D1C7-4C96-9928-4215F364D1E3}" type="presOf" srcId="{C2D2E651-7491-42AF-9133-9CDB35C95FF2}" destId="{AAE7BFC1-F02B-42C9-964F-C9586AECA193}" srcOrd="0" destOrd="0" presId="urn:microsoft.com/office/officeart/2005/8/layout/vList2"/>
    <dgm:cxn modelId="{3FD859D3-E4D4-4DE5-B788-F196C2E0F4E9}" type="presOf" srcId="{D094070B-5C37-45AA-BBD6-E7293381C700}" destId="{93360D99-F2CA-4DE7-B6D3-A116BE1BEC0A}" srcOrd="0" destOrd="0" presId="urn:microsoft.com/office/officeart/2005/8/layout/vList2"/>
    <dgm:cxn modelId="{5A3371E6-A428-457C-8212-4A99109511A6}" type="presOf" srcId="{85941EE1-472B-4CAF-81D9-219927203B4D}" destId="{C2F249F8-71B3-4618-936E-D8982FC4E794}" srcOrd="0" destOrd="0" presId="urn:microsoft.com/office/officeart/2005/8/layout/vList2"/>
    <dgm:cxn modelId="{D96702F5-100E-4338-B2CA-7181A46D2729}" srcId="{C2D2E651-7491-42AF-9133-9CDB35C95FF2}" destId="{9468C7E9-241C-4701-810C-F0B860EFED63}" srcOrd="3" destOrd="0" parTransId="{3316A454-4BB4-428E-89E4-BF405278554F}" sibTransId="{E3656789-05D9-46AA-965D-8662A3613133}"/>
    <dgm:cxn modelId="{0E9427F9-7AF4-4994-9208-B91E50EDB7FB}" type="presParOf" srcId="{AAE7BFC1-F02B-42C9-964F-C9586AECA193}" destId="{5ACE66A6-AC28-4A9E-AEAF-A51CA9B4F6D3}" srcOrd="0" destOrd="0" presId="urn:microsoft.com/office/officeart/2005/8/layout/vList2"/>
    <dgm:cxn modelId="{7FDAD15A-E6FC-47BA-ABA0-A51EB0ED41AB}" type="presParOf" srcId="{AAE7BFC1-F02B-42C9-964F-C9586AECA193}" destId="{4F23872F-EA00-440F-AB78-9DCB1E46E81F}" srcOrd="1" destOrd="0" presId="urn:microsoft.com/office/officeart/2005/8/layout/vList2"/>
    <dgm:cxn modelId="{3CEECA49-B1ED-4550-BC52-8E91C556F509}" type="presParOf" srcId="{AAE7BFC1-F02B-42C9-964F-C9586AECA193}" destId="{0845D968-F64D-4E00-91BD-C678D2208BED}" srcOrd="2" destOrd="0" presId="urn:microsoft.com/office/officeart/2005/8/layout/vList2"/>
    <dgm:cxn modelId="{36608A51-B02C-4E3E-B853-F5030CAAFF3F}" type="presParOf" srcId="{AAE7BFC1-F02B-42C9-964F-C9586AECA193}" destId="{4802D868-4D97-4BAD-8B0C-C2CB0DDD03E6}" srcOrd="3" destOrd="0" presId="urn:microsoft.com/office/officeart/2005/8/layout/vList2"/>
    <dgm:cxn modelId="{DCC3938F-AA82-4103-9E78-2894A4D605BB}" type="presParOf" srcId="{AAE7BFC1-F02B-42C9-964F-C9586AECA193}" destId="{C2F249F8-71B3-4618-936E-D8982FC4E794}" srcOrd="4" destOrd="0" presId="urn:microsoft.com/office/officeart/2005/8/layout/vList2"/>
    <dgm:cxn modelId="{3A526940-36A1-43C8-90E4-1900F95E8D45}" type="presParOf" srcId="{AAE7BFC1-F02B-42C9-964F-C9586AECA193}" destId="{397BEB26-19B7-4FC0-A6D0-786478D466F4}" srcOrd="5" destOrd="0" presId="urn:microsoft.com/office/officeart/2005/8/layout/vList2"/>
    <dgm:cxn modelId="{14674795-7416-4C56-82E5-F4B33F08ED25}" type="presParOf" srcId="{AAE7BFC1-F02B-42C9-964F-C9586AECA193}" destId="{6E580E38-3218-4450-ABCE-DEE1196C2129}" srcOrd="6" destOrd="0" presId="urn:microsoft.com/office/officeart/2005/8/layout/vList2"/>
    <dgm:cxn modelId="{5762765C-EE48-48E7-8A44-6F38375E30E1}" type="presParOf" srcId="{AAE7BFC1-F02B-42C9-964F-C9586AECA193}" destId="{1057F122-8A8C-4AB8-B64B-1E221665944F}" srcOrd="7" destOrd="0" presId="urn:microsoft.com/office/officeart/2005/8/layout/vList2"/>
    <dgm:cxn modelId="{550C5688-26D5-4ADE-95DB-5DC23A0A4225}" type="presParOf" srcId="{AAE7BFC1-F02B-42C9-964F-C9586AECA193}" destId="{93360D99-F2CA-4DE7-B6D3-A116BE1BEC0A}"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Стратегічна ціль А.1. </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Система освіти, яка відповідає запитам майбутнього</a:t>
          </a:r>
          <a:endParaRPr lang="ru-RU" sz="20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pPr>
          <a:r>
            <a:rPr lang="uk-UA" sz="2000" b="1" dirty="0">
              <a:solidFill>
                <a:schemeClr val="tx1"/>
              </a:solidFill>
              <a:latin typeface="Arial" panose="020B0604020202020204" pitchFamily="34" charset="0"/>
              <a:cs typeface="Arial" panose="020B0604020202020204" pitchFamily="34" charset="0"/>
            </a:rPr>
            <a:t>Оперативна ціль А.1.1.Система освіти, яка відповідає вимогам місцевого ринку праці</a:t>
          </a:r>
          <a:endParaRPr lang="ru-RU" sz="20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Оперативна ціль А.1.2.</a:t>
          </a:r>
        </a:p>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Випускники шкіл конкурентні у сучасному світі</a:t>
          </a:r>
          <a:endParaRPr lang="ru-RU" sz="20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F742F89F-14CB-46E2-B22A-198C20DCC205}">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pPr>
          <a:r>
            <a:rPr lang="uk-UA" sz="2000" b="1" dirty="0">
              <a:solidFill>
                <a:schemeClr val="tx1"/>
              </a:solidFill>
              <a:latin typeface="Arial" panose="020B0604020202020204" pitchFamily="34" charset="0"/>
              <a:cs typeface="Arial" panose="020B0604020202020204" pitchFamily="34" charset="0"/>
            </a:rPr>
            <a:t>Оперативна ціль А.1.3. Мережа закладів освіти, яка відповідає потребам громади</a:t>
          </a:r>
          <a:endParaRPr lang="ru-RU" sz="2000" b="1" dirty="0">
            <a:solidFill>
              <a:schemeClr val="tx1"/>
            </a:solidFill>
            <a:latin typeface="Arial" panose="020B0604020202020204" pitchFamily="34" charset="0"/>
            <a:cs typeface="Arial" panose="020B0604020202020204" pitchFamily="34" charset="0"/>
          </a:endParaRPr>
        </a:p>
      </dgm:t>
    </dgm:pt>
    <dgm:pt modelId="{ACB0BC1F-71DE-448D-B4B0-FDE867EB401B}" type="parTrans" cxnId="{91EB7D5A-DF09-42A5-97C6-30F899C8AFDE}">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9AD51F55-D970-46AE-BA69-B102C3EA3E76}" type="sibTrans" cxnId="{91EB7D5A-DF09-42A5-97C6-30F899C8AFDE}">
      <dgm:prSet/>
      <dgm:spPr/>
      <dgm:t>
        <a:bodyPr/>
        <a:lstStyle/>
        <a:p>
          <a:pPr>
            <a:lnSpc>
              <a:spcPct val="100000"/>
            </a:lnSpc>
          </a:pPr>
          <a:endParaRPr lang="ru-RU" sz="20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14617" custLinFactNeighborX="1008" custLinFactNeighborY="243">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3"/>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3" custScaleX="194036" custScaleY="147295" custLinFactNeighborX="-3389" custLinFactNeighborY="-5773">
        <dgm:presLayoutVars>
          <dgm:chPref val="3"/>
        </dgm:presLayoutVars>
      </dgm:prSet>
      <dgm:spPr/>
    </dgm:pt>
    <dgm:pt modelId="{329F4CBB-CA90-456B-AD31-992F624C0A4F}" type="pres">
      <dgm:prSet presAssocID="{2F7E776A-3950-4C0D-8A75-9697B1DBE52B}" presName="rootConnector" presStyleLbl="node2" presStyleIdx="0" presStyleCnt="3"/>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BBA5521-4036-44DC-A5B3-67B0CBE9429B}" type="pres">
      <dgm:prSet presAssocID="{D644CC06-4F08-4B9F-AE4E-79E3C0598468}" presName="Name64" presStyleLbl="parChTrans1D2" presStyleIdx="1" presStyleCnt="3"/>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1" presStyleCnt="3" custScaleX="199656" custScaleY="166828" custLinFactNeighborX="-4860" custLinFactNeighborY="-25111">
        <dgm:presLayoutVars>
          <dgm:chPref val="3"/>
        </dgm:presLayoutVars>
      </dgm:prSet>
      <dgm:spPr/>
    </dgm:pt>
    <dgm:pt modelId="{69AC8461-3327-45C4-9DA3-64DFD1A45002}" type="pres">
      <dgm:prSet presAssocID="{D93AEBBE-A985-44E6-879D-65DF6B7EF0C9}" presName="rootConnector" presStyleLbl="node2" presStyleIdx="1" presStyleCnt="3"/>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3B24973F-017F-40BA-87AB-608A185103DA}" type="pres">
      <dgm:prSet presAssocID="{ACB0BC1F-71DE-448D-B4B0-FDE867EB401B}" presName="Name64" presStyleLbl="parChTrans1D2" presStyleIdx="2" presStyleCnt="3"/>
      <dgm:spPr/>
    </dgm:pt>
    <dgm:pt modelId="{85CCFAF0-D077-4164-A635-1CB36C918D04}" type="pres">
      <dgm:prSet presAssocID="{F742F89F-14CB-46E2-B22A-198C20DCC205}" presName="hierRoot2" presStyleCnt="0">
        <dgm:presLayoutVars>
          <dgm:hierBranch val="init"/>
        </dgm:presLayoutVars>
      </dgm:prSet>
      <dgm:spPr/>
    </dgm:pt>
    <dgm:pt modelId="{6007CB73-2B87-4B9A-A920-1723377BDEFE}" type="pres">
      <dgm:prSet presAssocID="{F742F89F-14CB-46E2-B22A-198C20DCC205}" presName="rootComposite" presStyleCnt="0"/>
      <dgm:spPr/>
    </dgm:pt>
    <dgm:pt modelId="{68098E2D-6BF4-4B3A-9387-CFF94849C375}" type="pres">
      <dgm:prSet presAssocID="{F742F89F-14CB-46E2-B22A-198C20DCC205}" presName="rootText" presStyleLbl="node2" presStyleIdx="2" presStyleCnt="3" custScaleX="191745" custScaleY="124631" custLinFactNeighborX="2071" custLinFactNeighborY="-32858">
        <dgm:presLayoutVars>
          <dgm:chPref val="3"/>
        </dgm:presLayoutVars>
      </dgm:prSet>
      <dgm:spPr/>
    </dgm:pt>
    <dgm:pt modelId="{9E656770-E0A1-4DB9-A6B1-697D7E8A5EC4}" type="pres">
      <dgm:prSet presAssocID="{F742F89F-14CB-46E2-B22A-198C20DCC205}" presName="rootConnector" presStyleLbl="node2" presStyleIdx="2" presStyleCnt="3"/>
      <dgm:spPr/>
    </dgm:pt>
    <dgm:pt modelId="{46169217-BEF2-4923-A94E-271EAD0149DB}" type="pres">
      <dgm:prSet presAssocID="{F742F89F-14CB-46E2-B22A-198C20DCC205}" presName="hierChild4" presStyleCnt="0"/>
      <dgm:spPr/>
    </dgm:pt>
    <dgm:pt modelId="{F7BC10EB-EB0A-4D26-8AD4-DC092311CA0A}" type="pres">
      <dgm:prSet presAssocID="{F742F89F-14CB-46E2-B22A-198C20DCC205}"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FCCBE321-8841-48B5-9A15-40FA7E3D79F4}" type="presOf" srcId="{F742F89F-14CB-46E2-B22A-198C20DCC205}" destId="{68098E2D-6BF4-4B3A-9387-CFF94849C375}" srcOrd="0" destOrd="0" presId="urn:microsoft.com/office/officeart/2009/3/layout/HorizontalOrganizationChart"/>
    <dgm:cxn modelId="{21D9DE70-CE09-4723-B0B9-2E9E0DBF04C1}" type="presOf" srcId="{F742F89F-14CB-46E2-B22A-198C20DCC205}" destId="{9E656770-E0A1-4DB9-A6B1-697D7E8A5EC4}" srcOrd="1" destOrd="0" presId="urn:microsoft.com/office/officeart/2009/3/layout/HorizontalOrganizationChart"/>
    <dgm:cxn modelId="{91EB7D5A-DF09-42A5-97C6-30F899C8AFDE}" srcId="{D0B9F93B-BC0F-4234-9FDA-B287059C92D2}" destId="{F742F89F-14CB-46E2-B22A-198C20DCC205}" srcOrd="2" destOrd="0" parTransId="{ACB0BC1F-71DE-448D-B4B0-FDE867EB401B}" sibTransId="{9AD51F55-D970-46AE-BA69-B102C3EA3E76}"/>
    <dgm:cxn modelId="{C3BA1586-5EB1-4EE0-BA0B-AF16649A8E3F}" srcId="{D0B9F93B-BC0F-4234-9FDA-B287059C92D2}" destId="{D93AEBBE-A985-44E6-879D-65DF6B7EF0C9}" srcOrd="1"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8763E295-1C59-4756-B3DB-F0FEF88725B6}" type="presOf" srcId="{ACB0BC1F-71DE-448D-B4B0-FDE867EB401B}" destId="{3B24973F-017F-40BA-87AB-608A185103DA}"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9F933251-7583-4DB8-A404-29CE2DA5F2AA}" type="presParOf" srcId="{8CEBAA4F-3609-4B62-BF18-5CE94D6563BE}" destId="{4BBA5521-4036-44DC-A5B3-67B0CBE9429B}" srcOrd="2" destOrd="0" presId="urn:microsoft.com/office/officeart/2009/3/layout/HorizontalOrganizationChart"/>
    <dgm:cxn modelId="{68063AC2-D7E9-4FA4-A3BC-BB8817D51271}" type="presParOf" srcId="{8CEBAA4F-3609-4B62-BF18-5CE94D6563BE}" destId="{F8EE5805-5BBA-445A-AE81-93AB10B5254E}" srcOrd="3"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2ECAB0D1-06C2-42DD-B532-BC8CB57F523F}" type="presParOf" srcId="{8CEBAA4F-3609-4B62-BF18-5CE94D6563BE}" destId="{3B24973F-017F-40BA-87AB-608A185103DA}" srcOrd="4" destOrd="0" presId="urn:microsoft.com/office/officeart/2009/3/layout/HorizontalOrganizationChart"/>
    <dgm:cxn modelId="{E2F61815-2E47-4883-AD29-D10C4FCA7194}" type="presParOf" srcId="{8CEBAA4F-3609-4B62-BF18-5CE94D6563BE}" destId="{85CCFAF0-D077-4164-A635-1CB36C918D04}" srcOrd="5" destOrd="0" presId="urn:microsoft.com/office/officeart/2009/3/layout/HorizontalOrganizationChart"/>
    <dgm:cxn modelId="{5F2A74DD-BAFD-4212-BF5F-C5E0B9BB35E6}" type="presParOf" srcId="{85CCFAF0-D077-4164-A635-1CB36C918D04}" destId="{6007CB73-2B87-4B9A-A920-1723377BDEFE}" srcOrd="0" destOrd="0" presId="urn:microsoft.com/office/officeart/2009/3/layout/HorizontalOrganizationChart"/>
    <dgm:cxn modelId="{B4F1AADD-EC57-4179-ADD4-4917D4FEF2FE}" type="presParOf" srcId="{6007CB73-2B87-4B9A-A920-1723377BDEFE}" destId="{68098E2D-6BF4-4B3A-9387-CFF94849C375}" srcOrd="0" destOrd="0" presId="urn:microsoft.com/office/officeart/2009/3/layout/HorizontalOrganizationChart"/>
    <dgm:cxn modelId="{DAB0E497-6631-4326-BAAA-C3DB5B2C88F5}" type="presParOf" srcId="{6007CB73-2B87-4B9A-A920-1723377BDEFE}" destId="{9E656770-E0A1-4DB9-A6B1-697D7E8A5EC4}" srcOrd="1" destOrd="0" presId="urn:microsoft.com/office/officeart/2009/3/layout/HorizontalOrganizationChart"/>
    <dgm:cxn modelId="{7BCC4895-58A7-4E34-982B-081C66DDA4B0}" type="presParOf" srcId="{85CCFAF0-D077-4164-A635-1CB36C918D04}" destId="{46169217-BEF2-4923-A94E-271EAD0149DB}" srcOrd="1" destOrd="0" presId="urn:microsoft.com/office/officeart/2009/3/layout/HorizontalOrganizationChart"/>
    <dgm:cxn modelId="{247DAE2F-F3AB-4F61-9AE0-9490C20DBBEA}" type="presParOf" srcId="{85CCFAF0-D077-4164-A635-1CB36C918D04}" destId="{F7BC10EB-EB0A-4D26-8AD4-DC092311CA0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Стратегічна ціль А.2. </a:t>
          </a:r>
        </a:p>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Ефективна система охорони здоров'я </a:t>
          </a:r>
          <a:endParaRPr lang="ru-RU" sz="20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pPr>
          <a:r>
            <a:rPr lang="uk-UA" sz="2000" b="1">
              <a:solidFill>
                <a:schemeClr val="tx1"/>
              </a:solidFill>
              <a:latin typeface="Arial" panose="020B0604020202020204" pitchFamily="34" charset="0"/>
              <a:cs typeface="Arial" panose="020B0604020202020204" pitchFamily="34" charset="0"/>
            </a:rPr>
            <a:t>Оперативна ціль А.2.1.Нова Каховка в Таврійському госпітальному окрузі</a:t>
          </a:r>
          <a:endParaRPr lang="ru-RU" sz="20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Оперативна ціль А.2.2.</a:t>
          </a:r>
        </a:p>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Профілактика та ефективне лікування</a:t>
          </a:r>
          <a:endParaRPr lang="ru-RU" sz="20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F742F89F-14CB-46E2-B22A-198C20DCC205}">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pPr>
          <a:r>
            <a:rPr lang="uk-UA" sz="2000" b="1">
              <a:solidFill>
                <a:schemeClr val="tx1"/>
              </a:solidFill>
              <a:latin typeface="Arial" panose="020B0604020202020204" pitchFamily="34" charset="0"/>
              <a:cs typeface="Arial" panose="020B0604020202020204" pitchFamily="34" charset="0"/>
            </a:rPr>
            <a:t>Оперативна ціль А.2.3. Умови для збереження здоров'я </a:t>
          </a:r>
          <a:endParaRPr lang="ru-RU" sz="2000" b="1" dirty="0">
            <a:solidFill>
              <a:schemeClr val="tx1"/>
            </a:solidFill>
            <a:latin typeface="Arial" panose="020B0604020202020204" pitchFamily="34" charset="0"/>
            <a:cs typeface="Arial" panose="020B0604020202020204" pitchFamily="34" charset="0"/>
          </a:endParaRPr>
        </a:p>
      </dgm:t>
    </dgm:pt>
    <dgm:pt modelId="{ACB0BC1F-71DE-448D-B4B0-FDE867EB401B}" type="parTrans" cxnId="{91EB7D5A-DF09-42A5-97C6-30F899C8AFDE}">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9AD51F55-D970-46AE-BA69-B102C3EA3E76}" type="sibTrans" cxnId="{91EB7D5A-DF09-42A5-97C6-30F899C8AFDE}">
      <dgm:prSet/>
      <dgm:spPr/>
      <dgm:t>
        <a:bodyPr/>
        <a:lstStyle/>
        <a:p>
          <a:pPr>
            <a:lnSpc>
              <a:spcPct val="100000"/>
            </a:lnSpc>
          </a:pPr>
          <a:endParaRPr lang="ru-RU" sz="16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38758" custLinFactNeighborX="-154" custLinFactNeighborY="-47668">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3"/>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3" custScaleX="194036" custScaleY="147295">
        <dgm:presLayoutVars>
          <dgm:chPref val="3"/>
        </dgm:presLayoutVars>
      </dgm:prSet>
      <dgm:spPr/>
    </dgm:pt>
    <dgm:pt modelId="{329F4CBB-CA90-456B-AD31-992F624C0A4F}" type="pres">
      <dgm:prSet presAssocID="{2F7E776A-3950-4C0D-8A75-9697B1DBE52B}" presName="rootConnector" presStyleLbl="node2" presStyleIdx="0" presStyleCnt="3"/>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BBA5521-4036-44DC-A5B3-67B0CBE9429B}" type="pres">
      <dgm:prSet presAssocID="{D644CC06-4F08-4B9F-AE4E-79E3C0598468}" presName="Name64" presStyleLbl="parChTrans1D2" presStyleIdx="1" presStyleCnt="3"/>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1" presStyleCnt="3" custScaleX="194036" custScaleY="166828" custLinFactNeighborX="765" custLinFactNeighborY="-19552">
        <dgm:presLayoutVars>
          <dgm:chPref val="3"/>
        </dgm:presLayoutVars>
      </dgm:prSet>
      <dgm:spPr/>
    </dgm:pt>
    <dgm:pt modelId="{69AC8461-3327-45C4-9DA3-64DFD1A45002}" type="pres">
      <dgm:prSet presAssocID="{D93AEBBE-A985-44E6-879D-65DF6B7EF0C9}" presName="rootConnector" presStyleLbl="node2" presStyleIdx="1" presStyleCnt="3"/>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3B24973F-017F-40BA-87AB-608A185103DA}" type="pres">
      <dgm:prSet presAssocID="{ACB0BC1F-71DE-448D-B4B0-FDE867EB401B}" presName="Name64" presStyleLbl="parChTrans1D2" presStyleIdx="2" presStyleCnt="3"/>
      <dgm:spPr/>
    </dgm:pt>
    <dgm:pt modelId="{85CCFAF0-D077-4164-A635-1CB36C918D04}" type="pres">
      <dgm:prSet presAssocID="{F742F89F-14CB-46E2-B22A-198C20DCC205}" presName="hierRoot2" presStyleCnt="0">
        <dgm:presLayoutVars>
          <dgm:hierBranch val="init"/>
        </dgm:presLayoutVars>
      </dgm:prSet>
      <dgm:spPr/>
    </dgm:pt>
    <dgm:pt modelId="{6007CB73-2B87-4B9A-A920-1723377BDEFE}" type="pres">
      <dgm:prSet presAssocID="{F742F89F-14CB-46E2-B22A-198C20DCC205}" presName="rootComposite" presStyleCnt="0"/>
      <dgm:spPr/>
    </dgm:pt>
    <dgm:pt modelId="{68098E2D-6BF4-4B3A-9387-CFF94849C375}" type="pres">
      <dgm:prSet presAssocID="{F742F89F-14CB-46E2-B22A-198C20DCC205}" presName="rootText" presStyleLbl="node2" presStyleIdx="2" presStyleCnt="3" custScaleX="198247" custScaleY="124631" custLinFactNeighborX="2071" custLinFactNeighborY="-32858">
        <dgm:presLayoutVars>
          <dgm:chPref val="3"/>
        </dgm:presLayoutVars>
      </dgm:prSet>
      <dgm:spPr/>
    </dgm:pt>
    <dgm:pt modelId="{9E656770-E0A1-4DB9-A6B1-697D7E8A5EC4}" type="pres">
      <dgm:prSet presAssocID="{F742F89F-14CB-46E2-B22A-198C20DCC205}" presName="rootConnector" presStyleLbl="node2" presStyleIdx="2" presStyleCnt="3"/>
      <dgm:spPr/>
    </dgm:pt>
    <dgm:pt modelId="{46169217-BEF2-4923-A94E-271EAD0149DB}" type="pres">
      <dgm:prSet presAssocID="{F742F89F-14CB-46E2-B22A-198C20DCC205}" presName="hierChild4" presStyleCnt="0"/>
      <dgm:spPr/>
    </dgm:pt>
    <dgm:pt modelId="{F7BC10EB-EB0A-4D26-8AD4-DC092311CA0A}" type="pres">
      <dgm:prSet presAssocID="{F742F89F-14CB-46E2-B22A-198C20DCC205}"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FCCBE321-8841-48B5-9A15-40FA7E3D79F4}" type="presOf" srcId="{F742F89F-14CB-46E2-B22A-198C20DCC205}" destId="{68098E2D-6BF4-4B3A-9387-CFF94849C375}" srcOrd="0" destOrd="0" presId="urn:microsoft.com/office/officeart/2009/3/layout/HorizontalOrganizationChart"/>
    <dgm:cxn modelId="{21D9DE70-CE09-4723-B0B9-2E9E0DBF04C1}" type="presOf" srcId="{F742F89F-14CB-46E2-B22A-198C20DCC205}" destId="{9E656770-E0A1-4DB9-A6B1-697D7E8A5EC4}" srcOrd="1" destOrd="0" presId="urn:microsoft.com/office/officeart/2009/3/layout/HorizontalOrganizationChart"/>
    <dgm:cxn modelId="{91EB7D5A-DF09-42A5-97C6-30F899C8AFDE}" srcId="{D0B9F93B-BC0F-4234-9FDA-B287059C92D2}" destId="{F742F89F-14CB-46E2-B22A-198C20DCC205}" srcOrd="2" destOrd="0" parTransId="{ACB0BC1F-71DE-448D-B4B0-FDE867EB401B}" sibTransId="{9AD51F55-D970-46AE-BA69-B102C3EA3E76}"/>
    <dgm:cxn modelId="{C3BA1586-5EB1-4EE0-BA0B-AF16649A8E3F}" srcId="{D0B9F93B-BC0F-4234-9FDA-B287059C92D2}" destId="{D93AEBBE-A985-44E6-879D-65DF6B7EF0C9}" srcOrd="1"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8763E295-1C59-4756-B3DB-F0FEF88725B6}" type="presOf" srcId="{ACB0BC1F-71DE-448D-B4B0-FDE867EB401B}" destId="{3B24973F-017F-40BA-87AB-608A185103DA}"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9F933251-7583-4DB8-A404-29CE2DA5F2AA}" type="presParOf" srcId="{8CEBAA4F-3609-4B62-BF18-5CE94D6563BE}" destId="{4BBA5521-4036-44DC-A5B3-67B0CBE9429B}" srcOrd="2" destOrd="0" presId="urn:microsoft.com/office/officeart/2009/3/layout/HorizontalOrganizationChart"/>
    <dgm:cxn modelId="{68063AC2-D7E9-4FA4-A3BC-BB8817D51271}" type="presParOf" srcId="{8CEBAA4F-3609-4B62-BF18-5CE94D6563BE}" destId="{F8EE5805-5BBA-445A-AE81-93AB10B5254E}" srcOrd="3"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2ECAB0D1-06C2-42DD-B532-BC8CB57F523F}" type="presParOf" srcId="{8CEBAA4F-3609-4B62-BF18-5CE94D6563BE}" destId="{3B24973F-017F-40BA-87AB-608A185103DA}" srcOrd="4" destOrd="0" presId="urn:microsoft.com/office/officeart/2009/3/layout/HorizontalOrganizationChart"/>
    <dgm:cxn modelId="{E2F61815-2E47-4883-AD29-D10C4FCA7194}" type="presParOf" srcId="{8CEBAA4F-3609-4B62-BF18-5CE94D6563BE}" destId="{85CCFAF0-D077-4164-A635-1CB36C918D04}" srcOrd="5" destOrd="0" presId="urn:microsoft.com/office/officeart/2009/3/layout/HorizontalOrganizationChart"/>
    <dgm:cxn modelId="{5F2A74DD-BAFD-4212-BF5F-C5E0B9BB35E6}" type="presParOf" srcId="{85CCFAF0-D077-4164-A635-1CB36C918D04}" destId="{6007CB73-2B87-4B9A-A920-1723377BDEFE}" srcOrd="0" destOrd="0" presId="urn:microsoft.com/office/officeart/2009/3/layout/HorizontalOrganizationChart"/>
    <dgm:cxn modelId="{B4F1AADD-EC57-4179-ADD4-4917D4FEF2FE}" type="presParOf" srcId="{6007CB73-2B87-4B9A-A920-1723377BDEFE}" destId="{68098E2D-6BF4-4B3A-9387-CFF94849C375}" srcOrd="0" destOrd="0" presId="urn:microsoft.com/office/officeart/2009/3/layout/HorizontalOrganizationChart"/>
    <dgm:cxn modelId="{DAB0E497-6631-4326-BAAA-C3DB5B2C88F5}" type="presParOf" srcId="{6007CB73-2B87-4B9A-A920-1723377BDEFE}" destId="{9E656770-E0A1-4DB9-A6B1-697D7E8A5EC4}" srcOrd="1" destOrd="0" presId="urn:microsoft.com/office/officeart/2009/3/layout/HorizontalOrganizationChart"/>
    <dgm:cxn modelId="{7BCC4895-58A7-4E34-982B-081C66DDA4B0}" type="presParOf" srcId="{85CCFAF0-D077-4164-A635-1CB36C918D04}" destId="{46169217-BEF2-4923-A94E-271EAD0149DB}" srcOrd="1" destOrd="0" presId="urn:microsoft.com/office/officeart/2009/3/layout/HorizontalOrganizationChart"/>
    <dgm:cxn modelId="{247DAE2F-F3AB-4F61-9AE0-9490C20DBBEA}" type="presParOf" srcId="{85CCFAF0-D077-4164-A635-1CB36C918D04}" destId="{F7BC10EB-EB0A-4D26-8AD4-DC092311CA0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114E0C-9057-4623-B576-977D194853E2}"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D0B9F93B-BC0F-4234-9FDA-B287059C92D2}" type="asst">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Стратегічна ціль А.3. </a:t>
          </a:r>
        </a:p>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Активна та відповідальна територіальна громада</a:t>
          </a:r>
          <a:endParaRPr lang="ru-RU" sz="2000" b="1" dirty="0">
            <a:solidFill>
              <a:schemeClr val="tx1"/>
            </a:solidFill>
            <a:latin typeface="Arial" panose="020B0604020202020204" pitchFamily="34" charset="0"/>
            <a:cs typeface="Arial" panose="020B0604020202020204" pitchFamily="34" charset="0"/>
          </a:endParaRPr>
        </a:p>
      </dgm:t>
    </dgm:pt>
    <dgm:pt modelId="{F2234F01-0196-4305-908D-C34FCC01EB30}" type="par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0CD4EC0-E1AD-4CED-AA4C-3DB60EC6E5A8}" type="sibTrans" cxnId="{AAE16798-914E-4070-A562-807B32376D96}">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2F7E776A-3950-4C0D-8A75-9697B1DBE52B}">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Оперативна ціль А.3.1.</a:t>
          </a:r>
        </a:p>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Муніципальне управління</a:t>
          </a:r>
          <a:endParaRPr lang="ru-RU" sz="2000" b="1" dirty="0">
            <a:solidFill>
              <a:schemeClr val="tx1"/>
            </a:solidFill>
            <a:latin typeface="Arial" panose="020B0604020202020204" pitchFamily="34" charset="0"/>
            <a:cs typeface="Arial" panose="020B0604020202020204" pitchFamily="34" charset="0"/>
          </a:endParaRPr>
        </a:p>
      </dgm:t>
    </dgm:pt>
    <dgm:pt modelId="{3D5532ED-4222-4407-B5F7-1FC13129A366}" type="par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0DFB87B4-9ACD-4618-A6CB-80F698EF2D37}" type="sibTrans" cxnId="{336C369B-09BD-4CC5-BC1A-EC8CF30EC933}">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D93AEBBE-A985-44E6-879D-65DF6B7EF0C9}">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Оперативна ціль А.3.2.</a:t>
          </a:r>
        </a:p>
        <a:p>
          <a:pPr>
            <a:lnSpc>
              <a:spcPct val="100000"/>
            </a:lnSpc>
            <a:spcAft>
              <a:spcPts val="0"/>
            </a:spcAft>
          </a:pPr>
          <a:r>
            <a:rPr lang="uk-UA" sz="2000" b="1">
              <a:solidFill>
                <a:schemeClr val="tx1"/>
              </a:solidFill>
              <a:latin typeface="Arial" panose="020B0604020202020204" pitchFamily="34" charset="0"/>
              <a:cs typeface="Arial" panose="020B0604020202020204" pitchFamily="34" charset="0"/>
            </a:rPr>
            <a:t>Активна громада</a:t>
          </a:r>
          <a:endParaRPr lang="ru-RU" sz="2000" b="1" dirty="0">
            <a:solidFill>
              <a:schemeClr val="tx1"/>
            </a:solidFill>
            <a:latin typeface="Arial" panose="020B0604020202020204" pitchFamily="34" charset="0"/>
            <a:cs typeface="Arial" panose="020B0604020202020204" pitchFamily="34" charset="0"/>
          </a:endParaRPr>
        </a:p>
      </dgm:t>
    </dgm:pt>
    <dgm:pt modelId="{D644CC06-4F08-4B9F-AE4E-79E3C0598468}" type="par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1DA96352-FD2A-4FEA-881A-DAE42F34E8E1}" type="sibTrans" cxnId="{C3BA1586-5EB1-4EE0-BA0B-AF16649A8E3F}">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F742F89F-14CB-46E2-B22A-198C20DCC205}">
      <dgm:prSet phldrT="[Текст]" custT="1"/>
      <dgm:spPr>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uk-UA" sz="2000" b="1" dirty="0">
              <a:solidFill>
                <a:schemeClr val="tx1"/>
              </a:solidFill>
              <a:latin typeface="Arial" panose="020B0604020202020204" pitchFamily="34" charset="0"/>
              <a:cs typeface="Arial" panose="020B0604020202020204" pitchFamily="34" charset="0"/>
            </a:rPr>
            <a:t>Оперативна ціль А.3.3. Підтримка молодих сімей та соціально-вразливих верств населення,  розвиток фонду соціального житла</a:t>
          </a:r>
          <a:endParaRPr lang="ru-RU" sz="2000" b="1" dirty="0">
            <a:solidFill>
              <a:schemeClr val="tx1"/>
            </a:solidFill>
            <a:latin typeface="Arial" panose="020B0604020202020204" pitchFamily="34" charset="0"/>
            <a:cs typeface="Arial" panose="020B0604020202020204" pitchFamily="34" charset="0"/>
          </a:endParaRPr>
        </a:p>
      </dgm:t>
    </dgm:pt>
    <dgm:pt modelId="{ACB0BC1F-71DE-448D-B4B0-FDE867EB401B}" type="parTrans" cxnId="{91EB7D5A-DF09-42A5-97C6-30F899C8AFDE}">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9AD51F55-D970-46AE-BA69-B102C3EA3E76}" type="sibTrans" cxnId="{91EB7D5A-DF09-42A5-97C6-30F899C8AFDE}">
      <dgm:prSet/>
      <dgm:spPr/>
      <dgm:t>
        <a:bodyPr/>
        <a:lstStyle/>
        <a:p>
          <a:endParaRPr lang="ru-RU" sz="1600">
            <a:solidFill>
              <a:schemeClr val="tx1"/>
            </a:solidFill>
            <a:latin typeface="Arial" panose="020B0604020202020204" pitchFamily="34" charset="0"/>
            <a:cs typeface="Arial" panose="020B0604020202020204" pitchFamily="34" charset="0"/>
          </a:endParaRPr>
        </a:p>
      </dgm:t>
    </dgm:pt>
    <dgm:pt modelId="{4C6DAB03-5DCD-4385-AA26-11B0A977FC88}" type="pres">
      <dgm:prSet presAssocID="{89114E0C-9057-4623-B576-977D194853E2}" presName="hierChild1" presStyleCnt="0">
        <dgm:presLayoutVars>
          <dgm:orgChart val="1"/>
          <dgm:chPref val="1"/>
          <dgm:dir/>
          <dgm:animOne val="branch"/>
          <dgm:animLvl val="lvl"/>
          <dgm:resizeHandles/>
        </dgm:presLayoutVars>
      </dgm:prSet>
      <dgm:spPr/>
    </dgm:pt>
    <dgm:pt modelId="{FD13E935-E4E2-4CA9-B89D-56E7944FC25C}" type="pres">
      <dgm:prSet presAssocID="{D0B9F93B-BC0F-4234-9FDA-B287059C92D2}" presName="hierRoot1" presStyleCnt="0">
        <dgm:presLayoutVars>
          <dgm:hierBranch val="init"/>
        </dgm:presLayoutVars>
      </dgm:prSet>
      <dgm:spPr/>
    </dgm:pt>
    <dgm:pt modelId="{4332C33B-4986-4619-AF0D-1A6445981732}" type="pres">
      <dgm:prSet presAssocID="{D0B9F93B-BC0F-4234-9FDA-B287059C92D2}" presName="rootComposite1" presStyleCnt="0"/>
      <dgm:spPr/>
    </dgm:pt>
    <dgm:pt modelId="{2B8E9893-93AE-455C-928C-B887549CAD6A}" type="pres">
      <dgm:prSet presAssocID="{D0B9F93B-BC0F-4234-9FDA-B287059C92D2}" presName="rootText1" presStyleLbl="node0" presStyleIdx="0" presStyleCnt="1" custScaleX="141137" custScaleY="238758" custLinFactNeighborX="4668" custLinFactNeighborY="-48396">
        <dgm:presLayoutVars>
          <dgm:chPref val="3"/>
        </dgm:presLayoutVars>
      </dgm:prSet>
      <dgm:spPr/>
    </dgm:pt>
    <dgm:pt modelId="{CBD16A34-8534-41A2-944C-8AD52850ED27}" type="pres">
      <dgm:prSet presAssocID="{D0B9F93B-BC0F-4234-9FDA-B287059C92D2}" presName="rootConnector1" presStyleLbl="asst0" presStyleIdx="0" presStyleCnt="0"/>
      <dgm:spPr/>
    </dgm:pt>
    <dgm:pt modelId="{8CEBAA4F-3609-4B62-BF18-5CE94D6563BE}" type="pres">
      <dgm:prSet presAssocID="{D0B9F93B-BC0F-4234-9FDA-B287059C92D2}" presName="hierChild2" presStyleCnt="0"/>
      <dgm:spPr/>
    </dgm:pt>
    <dgm:pt modelId="{D336FF0A-1872-4923-9F95-05496C0D3081}" type="pres">
      <dgm:prSet presAssocID="{3D5532ED-4222-4407-B5F7-1FC13129A366}" presName="Name64" presStyleLbl="parChTrans1D2" presStyleIdx="0" presStyleCnt="3"/>
      <dgm:spPr/>
    </dgm:pt>
    <dgm:pt modelId="{779A44B3-0515-43BE-8529-CF778F54A52A}" type="pres">
      <dgm:prSet presAssocID="{2F7E776A-3950-4C0D-8A75-9697B1DBE52B}" presName="hierRoot2" presStyleCnt="0">
        <dgm:presLayoutVars>
          <dgm:hierBranch val="init"/>
        </dgm:presLayoutVars>
      </dgm:prSet>
      <dgm:spPr/>
    </dgm:pt>
    <dgm:pt modelId="{816B22E5-5BCB-42C0-AB18-D5B040E8DA8D}" type="pres">
      <dgm:prSet presAssocID="{2F7E776A-3950-4C0D-8A75-9697B1DBE52B}" presName="rootComposite" presStyleCnt="0"/>
      <dgm:spPr/>
    </dgm:pt>
    <dgm:pt modelId="{93392BBF-3CEF-4BF4-99B9-6BDA5F153CE2}" type="pres">
      <dgm:prSet presAssocID="{2F7E776A-3950-4C0D-8A75-9697B1DBE52B}" presName="rootText" presStyleLbl="node2" presStyleIdx="0" presStyleCnt="3" custScaleX="194036" custScaleY="130520">
        <dgm:presLayoutVars>
          <dgm:chPref val="3"/>
        </dgm:presLayoutVars>
      </dgm:prSet>
      <dgm:spPr/>
    </dgm:pt>
    <dgm:pt modelId="{329F4CBB-CA90-456B-AD31-992F624C0A4F}" type="pres">
      <dgm:prSet presAssocID="{2F7E776A-3950-4C0D-8A75-9697B1DBE52B}" presName="rootConnector" presStyleLbl="node2" presStyleIdx="0" presStyleCnt="3"/>
      <dgm:spPr/>
    </dgm:pt>
    <dgm:pt modelId="{829D23F1-FF65-45FD-A0D9-FFF596A07D71}" type="pres">
      <dgm:prSet presAssocID="{2F7E776A-3950-4C0D-8A75-9697B1DBE52B}" presName="hierChild4" presStyleCnt="0"/>
      <dgm:spPr/>
    </dgm:pt>
    <dgm:pt modelId="{48CAAD87-94EF-484B-8E8A-E6C4CF0372F0}" type="pres">
      <dgm:prSet presAssocID="{2F7E776A-3950-4C0D-8A75-9697B1DBE52B}" presName="hierChild5" presStyleCnt="0"/>
      <dgm:spPr/>
    </dgm:pt>
    <dgm:pt modelId="{4BBA5521-4036-44DC-A5B3-67B0CBE9429B}" type="pres">
      <dgm:prSet presAssocID="{D644CC06-4F08-4B9F-AE4E-79E3C0598468}" presName="Name64" presStyleLbl="parChTrans1D2" presStyleIdx="1" presStyleCnt="3"/>
      <dgm:spPr/>
    </dgm:pt>
    <dgm:pt modelId="{F8EE5805-5BBA-445A-AE81-93AB10B5254E}" type="pres">
      <dgm:prSet presAssocID="{D93AEBBE-A985-44E6-879D-65DF6B7EF0C9}" presName="hierRoot2" presStyleCnt="0">
        <dgm:presLayoutVars>
          <dgm:hierBranch val="init"/>
        </dgm:presLayoutVars>
      </dgm:prSet>
      <dgm:spPr/>
    </dgm:pt>
    <dgm:pt modelId="{73A00557-82F1-4817-8125-C3BDAA0C6780}" type="pres">
      <dgm:prSet presAssocID="{D93AEBBE-A985-44E6-879D-65DF6B7EF0C9}" presName="rootComposite" presStyleCnt="0"/>
      <dgm:spPr/>
    </dgm:pt>
    <dgm:pt modelId="{1CEBCA07-782A-48A7-9F16-39FF9E0A7435}" type="pres">
      <dgm:prSet presAssocID="{D93AEBBE-A985-44E6-879D-65DF6B7EF0C9}" presName="rootText" presStyleLbl="node2" presStyleIdx="1" presStyleCnt="3" custScaleX="194036" custScaleY="136556" custLinFactNeighborX="765" custLinFactNeighborY="-19552">
        <dgm:presLayoutVars>
          <dgm:chPref val="3"/>
        </dgm:presLayoutVars>
      </dgm:prSet>
      <dgm:spPr/>
    </dgm:pt>
    <dgm:pt modelId="{69AC8461-3327-45C4-9DA3-64DFD1A45002}" type="pres">
      <dgm:prSet presAssocID="{D93AEBBE-A985-44E6-879D-65DF6B7EF0C9}" presName="rootConnector" presStyleLbl="node2" presStyleIdx="1" presStyleCnt="3"/>
      <dgm:spPr/>
    </dgm:pt>
    <dgm:pt modelId="{7E2B03E3-E0EB-4C1F-815B-A2796FD424EF}" type="pres">
      <dgm:prSet presAssocID="{D93AEBBE-A985-44E6-879D-65DF6B7EF0C9}" presName="hierChild4" presStyleCnt="0"/>
      <dgm:spPr/>
    </dgm:pt>
    <dgm:pt modelId="{540B21CA-C1BC-4BB0-8DAD-87ADF6E9E87A}" type="pres">
      <dgm:prSet presAssocID="{D93AEBBE-A985-44E6-879D-65DF6B7EF0C9}" presName="hierChild5" presStyleCnt="0"/>
      <dgm:spPr/>
    </dgm:pt>
    <dgm:pt modelId="{3B24973F-017F-40BA-87AB-608A185103DA}" type="pres">
      <dgm:prSet presAssocID="{ACB0BC1F-71DE-448D-B4B0-FDE867EB401B}" presName="Name64" presStyleLbl="parChTrans1D2" presStyleIdx="2" presStyleCnt="3"/>
      <dgm:spPr/>
    </dgm:pt>
    <dgm:pt modelId="{85CCFAF0-D077-4164-A635-1CB36C918D04}" type="pres">
      <dgm:prSet presAssocID="{F742F89F-14CB-46E2-B22A-198C20DCC205}" presName="hierRoot2" presStyleCnt="0">
        <dgm:presLayoutVars>
          <dgm:hierBranch val="init"/>
        </dgm:presLayoutVars>
      </dgm:prSet>
      <dgm:spPr/>
    </dgm:pt>
    <dgm:pt modelId="{6007CB73-2B87-4B9A-A920-1723377BDEFE}" type="pres">
      <dgm:prSet presAssocID="{F742F89F-14CB-46E2-B22A-198C20DCC205}" presName="rootComposite" presStyleCnt="0"/>
      <dgm:spPr/>
    </dgm:pt>
    <dgm:pt modelId="{68098E2D-6BF4-4B3A-9387-CFF94849C375}" type="pres">
      <dgm:prSet presAssocID="{F742F89F-14CB-46E2-B22A-198C20DCC205}" presName="rootText" presStyleLbl="node2" presStyleIdx="2" presStyleCnt="3" custScaleX="198247" custScaleY="184375" custLinFactNeighborX="2071" custLinFactNeighborY="-32858">
        <dgm:presLayoutVars>
          <dgm:chPref val="3"/>
        </dgm:presLayoutVars>
      </dgm:prSet>
      <dgm:spPr/>
    </dgm:pt>
    <dgm:pt modelId="{9E656770-E0A1-4DB9-A6B1-697D7E8A5EC4}" type="pres">
      <dgm:prSet presAssocID="{F742F89F-14CB-46E2-B22A-198C20DCC205}" presName="rootConnector" presStyleLbl="node2" presStyleIdx="2" presStyleCnt="3"/>
      <dgm:spPr/>
    </dgm:pt>
    <dgm:pt modelId="{46169217-BEF2-4923-A94E-271EAD0149DB}" type="pres">
      <dgm:prSet presAssocID="{F742F89F-14CB-46E2-B22A-198C20DCC205}" presName="hierChild4" presStyleCnt="0"/>
      <dgm:spPr/>
    </dgm:pt>
    <dgm:pt modelId="{F7BC10EB-EB0A-4D26-8AD4-DC092311CA0A}" type="pres">
      <dgm:prSet presAssocID="{F742F89F-14CB-46E2-B22A-198C20DCC205}" presName="hierChild5" presStyleCnt="0"/>
      <dgm:spPr/>
    </dgm:pt>
    <dgm:pt modelId="{6951DBF6-74BF-49D9-8FC7-B62FC2F13D4D}" type="pres">
      <dgm:prSet presAssocID="{D0B9F93B-BC0F-4234-9FDA-B287059C92D2}" presName="hierChild3" presStyleCnt="0"/>
      <dgm:spPr/>
    </dgm:pt>
  </dgm:ptLst>
  <dgm:cxnLst>
    <dgm:cxn modelId="{10DED707-16FB-450B-8929-905566BF1885}" type="presOf" srcId="{D0B9F93B-BC0F-4234-9FDA-B287059C92D2}" destId="{2B8E9893-93AE-455C-928C-B887549CAD6A}" srcOrd="0" destOrd="0" presId="urn:microsoft.com/office/officeart/2009/3/layout/HorizontalOrganizationChart"/>
    <dgm:cxn modelId="{6968D321-48C8-44FB-9631-EB1C977CC718}" type="presOf" srcId="{89114E0C-9057-4623-B576-977D194853E2}" destId="{4C6DAB03-5DCD-4385-AA26-11B0A977FC88}" srcOrd="0" destOrd="0" presId="urn:microsoft.com/office/officeart/2009/3/layout/HorizontalOrganizationChart"/>
    <dgm:cxn modelId="{FCCBE321-8841-48B5-9A15-40FA7E3D79F4}" type="presOf" srcId="{F742F89F-14CB-46E2-B22A-198C20DCC205}" destId="{68098E2D-6BF4-4B3A-9387-CFF94849C375}" srcOrd="0" destOrd="0" presId="urn:microsoft.com/office/officeart/2009/3/layout/HorizontalOrganizationChart"/>
    <dgm:cxn modelId="{21D9DE70-CE09-4723-B0B9-2E9E0DBF04C1}" type="presOf" srcId="{F742F89F-14CB-46E2-B22A-198C20DCC205}" destId="{9E656770-E0A1-4DB9-A6B1-697D7E8A5EC4}" srcOrd="1" destOrd="0" presId="urn:microsoft.com/office/officeart/2009/3/layout/HorizontalOrganizationChart"/>
    <dgm:cxn modelId="{91EB7D5A-DF09-42A5-97C6-30F899C8AFDE}" srcId="{D0B9F93B-BC0F-4234-9FDA-B287059C92D2}" destId="{F742F89F-14CB-46E2-B22A-198C20DCC205}" srcOrd="2" destOrd="0" parTransId="{ACB0BC1F-71DE-448D-B4B0-FDE867EB401B}" sibTransId="{9AD51F55-D970-46AE-BA69-B102C3EA3E76}"/>
    <dgm:cxn modelId="{C3BA1586-5EB1-4EE0-BA0B-AF16649A8E3F}" srcId="{D0B9F93B-BC0F-4234-9FDA-B287059C92D2}" destId="{D93AEBBE-A985-44E6-879D-65DF6B7EF0C9}" srcOrd="1" destOrd="0" parTransId="{D644CC06-4F08-4B9F-AE4E-79E3C0598468}" sibTransId="{1DA96352-FD2A-4FEA-881A-DAE42F34E8E1}"/>
    <dgm:cxn modelId="{E21B2B8D-56F9-4000-9267-1DAB09513326}" type="presOf" srcId="{D0B9F93B-BC0F-4234-9FDA-B287059C92D2}" destId="{CBD16A34-8534-41A2-944C-8AD52850ED27}" srcOrd="1" destOrd="0" presId="urn:microsoft.com/office/officeart/2009/3/layout/HorizontalOrganizationChart"/>
    <dgm:cxn modelId="{7C2C4A90-352F-49AC-BD34-F9EDA6255E07}" type="presOf" srcId="{2F7E776A-3950-4C0D-8A75-9697B1DBE52B}" destId="{329F4CBB-CA90-456B-AD31-992F624C0A4F}" srcOrd="1" destOrd="0" presId="urn:microsoft.com/office/officeart/2009/3/layout/HorizontalOrganizationChart"/>
    <dgm:cxn modelId="{5935DE92-ADFC-4AEB-BDE6-7FFBD0FAE0F0}" type="presOf" srcId="{3D5532ED-4222-4407-B5F7-1FC13129A366}" destId="{D336FF0A-1872-4923-9F95-05496C0D3081}" srcOrd="0" destOrd="0" presId="urn:microsoft.com/office/officeart/2009/3/layout/HorizontalOrganizationChart"/>
    <dgm:cxn modelId="{8763E295-1C59-4756-B3DB-F0FEF88725B6}" type="presOf" srcId="{ACB0BC1F-71DE-448D-B4B0-FDE867EB401B}" destId="{3B24973F-017F-40BA-87AB-608A185103DA}" srcOrd="0" destOrd="0" presId="urn:microsoft.com/office/officeart/2009/3/layout/HorizontalOrganizationChart"/>
    <dgm:cxn modelId="{AAE16798-914E-4070-A562-807B32376D96}" srcId="{89114E0C-9057-4623-B576-977D194853E2}" destId="{D0B9F93B-BC0F-4234-9FDA-B287059C92D2}" srcOrd="0" destOrd="0" parTransId="{F2234F01-0196-4305-908D-C34FCC01EB30}" sibTransId="{40CD4EC0-E1AD-4CED-AA4C-3DB60EC6E5A8}"/>
    <dgm:cxn modelId="{336C369B-09BD-4CC5-BC1A-EC8CF30EC933}" srcId="{D0B9F93B-BC0F-4234-9FDA-B287059C92D2}" destId="{2F7E776A-3950-4C0D-8A75-9697B1DBE52B}" srcOrd="0" destOrd="0" parTransId="{3D5532ED-4222-4407-B5F7-1FC13129A366}" sibTransId="{0DFB87B4-9ACD-4618-A6CB-80F698EF2D37}"/>
    <dgm:cxn modelId="{40625C9F-07AF-41DF-9995-928E62C937D6}" type="presOf" srcId="{D644CC06-4F08-4B9F-AE4E-79E3C0598468}" destId="{4BBA5521-4036-44DC-A5B3-67B0CBE9429B}" srcOrd="0" destOrd="0" presId="urn:microsoft.com/office/officeart/2009/3/layout/HorizontalOrganizationChart"/>
    <dgm:cxn modelId="{F0C6D6B8-CEA1-40AC-A17E-29A4387C5174}" type="presOf" srcId="{D93AEBBE-A985-44E6-879D-65DF6B7EF0C9}" destId="{69AC8461-3327-45C4-9DA3-64DFD1A45002}" srcOrd="1" destOrd="0" presId="urn:microsoft.com/office/officeart/2009/3/layout/HorizontalOrganizationChart"/>
    <dgm:cxn modelId="{173335C9-C8F4-4306-9E1F-4AEFD0C048BC}" type="presOf" srcId="{2F7E776A-3950-4C0D-8A75-9697B1DBE52B}" destId="{93392BBF-3CEF-4BF4-99B9-6BDA5F153CE2}" srcOrd="0" destOrd="0" presId="urn:microsoft.com/office/officeart/2009/3/layout/HorizontalOrganizationChart"/>
    <dgm:cxn modelId="{4D13FAD2-DAE4-4E06-BBD8-7E90CA693F16}" type="presOf" srcId="{D93AEBBE-A985-44E6-879D-65DF6B7EF0C9}" destId="{1CEBCA07-782A-48A7-9F16-39FF9E0A7435}" srcOrd="0" destOrd="0" presId="urn:microsoft.com/office/officeart/2009/3/layout/HorizontalOrganizationChart"/>
    <dgm:cxn modelId="{6BAA73FB-7F2A-481B-9054-42D82CB4DE71}" type="presParOf" srcId="{4C6DAB03-5DCD-4385-AA26-11B0A977FC88}" destId="{FD13E935-E4E2-4CA9-B89D-56E7944FC25C}" srcOrd="0" destOrd="0" presId="urn:microsoft.com/office/officeart/2009/3/layout/HorizontalOrganizationChart"/>
    <dgm:cxn modelId="{A1E5B094-1CFB-4F4E-95C6-6A206CA480ED}" type="presParOf" srcId="{FD13E935-E4E2-4CA9-B89D-56E7944FC25C}" destId="{4332C33B-4986-4619-AF0D-1A6445981732}" srcOrd="0" destOrd="0" presId="urn:microsoft.com/office/officeart/2009/3/layout/HorizontalOrganizationChart"/>
    <dgm:cxn modelId="{92E4A0F5-4B73-4BAA-924F-2BDD3B26942D}" type="presParOf" srcId="{4332C33B-4986-4619-AF0D-1A6445981732}" destId="{2B8E9893-93AE-455C-928C-B887549CAD6A}" srcOrd="0" destOrd="0" presId="urn:microsoft.com/office/officeart/2009/3/layout/HorizontalOrganizationChart"/>
    <dgm:cxn modelId="{2B5EA89E-308B-40FD-AF95-8432E05F66A1}" type="presParOf" srcId="{4332C33B-4986-4619-AF0D-1A6445981732}" destId="{CBD16A34-8534-41A2-944C-8AD52850ED27}" srcOrd="1" destOrd="0" presId="urn:microsoft.com/office/officeart/2009/3/layout/HorizontalOrganizationChart"/>
    <dgm:cxn modelId="{116E64EF-562E-430B-8460-61E9B47D21BC}" type="presParOf" srcId="{FD13E935-E4E2-4CA9-B89D-56E7944FC25C}" destId="{8CEBAA4F-3609-4B62-BF18-5CE94D6563BE}" srcOrd="1" destOrd="0" presId="urn:microsoft.com/office/officeart/2009/3/layout/HorizontalOrganizationChart"/>
    <dgm:cxn modelId="{F9250EC0-F982-433F-A39D-457BF7315ED7}" type="presParOf" srcId="{8CEBAA4F-3609-4B62-BF18-5CE94D6563BE}" destId="{D336FF0A-1872-4923-9F95-05496C0D3081}" srcOrd="0" destOrd="0" presId="urn:microsoft.com/office/officeart/2009/3/layout/HorizontalOrganizationChart"/>
    <dgm:cxn modelId="{2EB65401-A4F6-4F35-9BB4-68815424C5C3}" type="presParOf" srcId="{8CEBAA4F-3609-4B62-BF18-5CE94D6563BE}" destId="{779A44B3-0515-43BE-8529-CF778F54A52A}" srcOrd="1" destOrd="0" presId="urn:microsoft.com/office/officeart/2009/3/layout/HorizontalOrganizationChart"/>
    <dgm:cxn modelId="{F9EFAF57-EF73-4AEE-AB26-A0F4BBED97E9}" type="presParOf" srcId="{779A44B3-0515-43BE-8529-CF778F54A52A}" destId="{816B22E5-5BCB-42C0-AB18-D5B040E8DA8D}" srcOrd="0" destOrd="0" presId="urn:microsoft.com/office/officeart/2009/3/layout/HorizontalOrganizationChart"/>
    <dgm:cxn modelId="{4D9BEF29-26C8-4418-937B-E5BB03CEA226}" type="presParOf" srcId="{816B22E5-5BCB-42C0-AB18-D5B040E8DA8D}" destId="{93392BBF-3CEF-4BF4-99B9-6BDA5F153CE2}" srcOrd="0" destOrd="0" presId="urn:microsoft.com/office/officeart/2009/3/layout/HorizontalOrganizationChart"/>
    <dgm:cxn modelId="{E8E2528E-AFFB-4BE2-B76D-961CDCED91B1}" type="presParOf" srcId="{816B22E5-5BCB-42C0-AB18-D5B040E8DA8D}" destId="{329F4CBB-CA90-456B-AD31-992F624C0A4F}" srcOrd="1" destOrd="0" presId="urn:microsoft.com/office/officeart/2009/3/layout/HorizontalOrganizationChart"/>
    <dgm:cxn modelId="{4449B5CD-9B6A-40AF-A198-833F33A3971D}" type="presParOf" srcId="{779A44B3-0515-43BE-8529-CF778F54A52A}" destId="{829D23F1-FF65-45FD-A0D9-FFF596A07D71}" srcOrd="1" destOrd="0" presId="urn:microsoft.com/office/officeart/2009/3/layout/HorizontalOrganizationChart"/>
    <dgm:cxn modelId="{4CA54D59-795E-45E2-9148-0C2914BAC560}" type="presParOf" srcId="{779A44B3-0515-43BE-8529-CF778F54A52A}" destId="{48CAAD87-94EF-484B-8E8A-E6C4CF0372F0}" srcOrd="2" destOrd="0" presId="urn:microsoft.com/office/officeart/2009/3/layout/HorizontalOrganizationChart"/>
    <dgm:cxn modelId="{9F933251-7583-4DB8-A404-29CE2DA5F2AA}" type="presParOf" srcId="{8CEBAA4F-3609-4B62-BF18-5CE94D6563BE}" destId="{4BBA5521-4036-44DC-A5B3-67B0CBE9429B}" srcOrd="2" destOrd="0" presId="urn:microsoft.com/office/officeart/2009/3/layout/HorizontalOrganizationChart"/>
    <dgm:cxn modelId="{68063AC2-D7E9-4FA4-A3BC-BB8817D51271}" type="presParOf" srcId="{8CEBAA4F-3609-4B62-BF18-5CE94D6563BE}" destId="{F8EE5805-5BBA-445A-AE81-93AB10B5254E}" srcOrd="3" destOrd="0" presId="urn:microsoft.com/office/officeart/2009/3/layout/HorizontalOrganizationChart"/>
    <dgm:cxn modelId="{D090077A-3154-49C9-B9AF-4F5ECDB42A51}" type="presParOf" srcId="{F8EE5805-5BBA-445A-AE81-93AB10B5254E}" destId="{73A00557-82F1-4817-8125-C3BDAA0C6780}" srcOrd="0" destOrd="0" presId="urn:microsoft.com/office/officeart/2009/3/layout/HorizontalOrganizationChart"/>
    <dgm:cxn modelId="{02FBD705-5C7C-4FD8-AF71-B725C4575771}" type="presParOf" srcId="{73A00557-82F1-4817-8125-C3BDAA0C6780}" destId="{1CEBCA07-782A-48A7-9F16-39FF9E0A7435}" srcOrd="0" destOrd="0" presId="urn:microsoft.com/office/officeart/2009/3/layout/HorizontalOrganizationChart"/>
    <dgm:cxn modelId="{F256F298-BF07-4A36-9390-60DF27587492}" type="presParOf" srcId="{73A00557-82F1-4817-8125-C3BDAA0C6780}" destId="{69AC8461-3327-45C4-9DA3-64DFD1A45002}" srcOrd="1" destOrd="0" presId="urn:microsoft.com/office/officeart/2009/3/layout/HorizontalOrganizationChart"/>
    <dgm:cxn modelId="{4FF7AA06-DE3F-438F-B4D2-C77440B32094}" type="presParOf" srcId="{F8EE5805-5BBA-445A-AE81-93AB10B5254E}" destId="{7E2B03E3-E0EB-4C1F-815B-A2796FD424EF}" srcOrd="1" destOrd="0" presId="urn:microsoft.com/office/officeart/2009/3/layout/HorizontalOrganizationChart"/>
    <dgm:cxn modelId="{8AF23F78-3116-4539-B84A-E53D40F5B504}" type="presParOf" srcId="{F8EE5805-5BBA-445A-AE81-93AB10B5254E}" destId="{540B21CA-C1BC-4BB0-8DAD-87ADF6E9E87A}" srcOrd="2" destOrd="0" presId="urn:microsoft.com/office/officeart/2009/3/layout/HorizontalOrganizationChart"/>
    <dgm:cxn modelId="{2ECAB0D1-06C2-42DD-B532-BC8CB57F523F}" type="presParOf" srcId="{8CEBAA4F-3609-4B62-BF18-5CE94D6563BE}" destId="{3B24973F-017F-40BA-87AB-608A185103DA}" srcOrd="4" destOrd="0" presId="urn:microsoft.com/office/officeart/2009/3/layout/HorizontalOrganizationChart"/>
    <dgm:cxn modelId="{E2F61815-2E47-4883-AD29-D10C4FCA7194}" type="presParOf" srcId="{8CEBAA4F-3609-4B62-BF18-5CE94D6563BE}" destId="{85CCFAF0-D077-4164-A635-1CB36C918D04}" srcOrd="5" destOrd="0" presId="urn:microsoft.com/office/officeart/2009/3/layout/HorizontalOrganizationChart"/>
    <dgm:cxn modelId="{5F2A74DD-BAFD-4212-BF5F-C5E0B9BB35E6}" type="presParOf" srcId="{85CCFAF0-D077-4164-A635-1CB36C918D04}" destId="{6007CB73-2B87-4B9A-A920-1723377BDEFE}" srcOrd="0" destOrd="0" presId="urn:microsoft.com/office/officeart/2009/3/layout/HorizontalOrganizationChart"/>
    <dgm:cxn modelId="{B4F1AADD-EC57-4179-ADD4-4917D4FEF2FE}" type="presParOf" srcId="{6007CB73-2B87-4B9A-A920-1723377BDEFE}" destId="{68098E2D-6BF4-4B3A-9387-CFF94849C375}" srcOrd="0" destOrd="0" presId="urn:microsoft.com/office/officeart/2009/3/layout/HorizontalOrganizationChart"/>
    <dgm:cxn modelId="{DAB0E497-6631-4326-BAAA-C3DB5B2C88F5}" type="presParOf" srcId="{6007CB73-2B87-4B9A-A920-1723377BDEFE}" destId="{9E656770-E0A1-4DB9-A6B1-697D7E8A5EC4}" srcOrd="1" destOrd="0" presId="urn:microsoft.com/office/officeart/2009/3/layout/HorizontalOrganizationChart"/>
    <dgm:cxn modelId="{7BCC4895-58A7-4E34-982B-081C66DDA4B0}" type="presParOf" srcId="{85CCFAF0-D077-4164-A635-1CB36C918D04}" destId="{46169217-BEF2-4923-A94E-271EAD0149DB}" srcOrd="1" destOrd="0" presId="urn:microsoft.com/office/officeart/2009/3/layout/HorizontalOrganizationChart"/>
    <dgm:cxn modelId="{247DAE2F-F3AB-4F61-9AE0-9490C20DBBEA}" type="presParOf" srcId="{85CCFAF0-D077-4164-A635-1CB36C918D04}" destId="{F7BC10EB-EB0A-4D26-8AD4-DC092311CA0A}" srcOrd="2" destOrd="0" presId="urn:microsoft.com/office/officeart/2009/3/layout/HorizontalOrganizationChart"/>
    <dgm:cxn modelId="{4FCBE830-CF50-4E90-95D2-9DA3A166ABC3}" type="presParOf" srcId="{FD13E935-E4E2-4CA9-B89D-56E7944FC25C}" destId="{6951DBF6-74BF-49D9-8FC7-B62FC2F13D4D}"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E343-D859-4ABD-A613-E993F712F289}">
      <dsp:nvSpPr>
        <dsp:cNvPr id="0" name=""/>
        <dsp:cNvSpPr/>
      </dsp:nvSpPr>
      <dsp:spPr>
        <a:xfrm>
          <a:off x="-4803043" y="-736137"/>
          <a:ext cx="5720746" cy="5720746"/>
        </a:xfrm>
        <a:prstGeom prst="blockArc">
          <a:avLst>
            <a:gd name="adj1" fmla="val 18900000"/>
            <a:gd name="adj2" fmla="val 2700000"/>
            <a:gd name="adj3" fmla="val 378"/>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FD0DAC-ADA8-4774-82B7-0E963E13E168}">
      <dsp:nvSpPr>
        <dsp:cNvPr id="0" name=""/>
        <dsp:cNvSpPr/>
      </dsp:nvSpPr>
      <dsp:spPr>
        <a:xfrm>
          <a:off x="401584" y="265444"/>
          <a:ext cx="3680267" cy="53122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1663"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Відтік молоді із міста, втрата людського потенціалу</a:t>
          </a:r>
          <a:endParaRPr lang="ru-RU" sz="1400" b="0" kern="1200" dirty="0">
            <a:solidFill>
              <a:schemeClr val="tx1"/>
            </a:solidFill>
            <a:latin typeface="Arial" panose="020B0604020202020204" pitchFamily="34" charset="0"/>
            <a:cs typeface="Arial" panose="020B0604020202020204" pitchFamily="34" charset="0"/>
          </a:endParaRPr>
        </a:p>
      </dsp:txBody>
      <dsp:txXfrm>
        <a:off x="401584" y="265444"/>
        <a:ext cx="3680267" cy="531228"/>
      </dsp:txXfrm>
    </dsp:sp>
    <dsp:sp modelId="{22BBDDFC-37E8-45B2-A0C5-FCDBA886CBDD}">
      <dsp:nvSpPr>
        <dsp:cNvPr id="0" name=""/>
        <dsp:cNvSpPr/>
      </dsp:nvSpPr>
      <dsp:spPr>
        <a:xfrm>
          <a:off x="69566" y="199040"/>
          <a:ext cx="664036" cy="664036"/>
        </a:xfrm>
        <a:prstGeom prst="ellipse">
          <a:avLst/>
        </a:prstGeom>
        <a:solidFill>
          <a:srgbClr val="FFC0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C62FCBB-2D13-4630-A35E-812787F61523}">
      <dsp:nvSpPr>
        <dsp:cNvPr id="0" name=""/>
        <dsp:cNvSpPr/>
      </dsp:nvSpPr>
      <dsp:spPr>
        <a:xfrm>
          <a:off x="793796" y="1039891"/>
          <a:ext cx="3299604" cy="531228"/>
        </a:xfrm>
        <a:prstGeom prst="rect">
          <a:avLst/>
        </a:prstGeom>
        <a:solidFill>
          <a:schemeClr val="accent5">
            <a:hueOff val="-1689636"/>
            <a:satOff val="-4355"/>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1663"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Низький рівень оплати праці</a:t>
          </a:r>
          <a:endParaRPr lang="ru-RU" sz="1400" b="0" kern="1200" dirty="0">
            <a:solidFill>
              <a:schemeClr val="tx1"/>
            </a:solidFill>
          </a:endParaRPr>
        </a:p>
      </dsp:txBody>
      <dsp:txXfrm>
        <a:off x="793796" y="1039891"/>
        <a:ext cx="3299604" cy="531228"/>
      </dsp:txXfrm>
    </dsp:sp>
    <dsp:sp modelId="{993D3954-D293-4BF8-8BBC-F89A13A0146F}">
      <dsp:nvSpPr>
        <dsp:cNvPr id="0" name=""/>
        <dsp:cNvSpPr/>
      </dsp:nvSpPr>
      <dsp:spPr>
        <a:xfrm>
          <a:off x="450229" y="995629"/>
          <a:ext cx="664036" cy="664036"/>
        </a:xfrm>
        <a:prstGeom prst="ellipse">
          <a:avLst/>
        </a:prstGeom>
        <a:solidFill>
          <a:srgbClr val="92D05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90FB232-5871-415F-A009-1EC32E7D758F}">
      <dsp:nvSpPr>
        <dsp:cNvPr id="0" name=""/>
        <dsp:cNvSpPr/>
      </dsp:nvSpPr>
      <dsp:spPr>
        <a:xfrm>
          <a:off x="899080" y="1858621"/>
          <a:ext cx="3182771" cy="531228"/>
        </a:xfrm>
        <a:prstGeom prst="rect">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1663"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Недоступність придбання житла, особливо для молоді</a:t>
          </a:r>
          <a:endParaRPr lang="ru-RU" sz="1400" b="0" kern="1200" dirty="0">
            <a:solidFill>
              <a:schemeClr val="tx1"/>
            </a:solidFill>
          </a:endParaRPr>
        </a:p>
      </dsp:txBody>
      <dsp:txXfrm>
        <a:off x="899080" y="1858621"/>
        <a:ext cx="3182771" cy="531228"/>
      </dsp:txXfrm>
    </dsp:sp>
    <dsp:sp modelId="{01E1B5BD-4F65-4F07-8A7C-F66D7EEAA2ED}">
      <dsp:nvSpPr>
        <dsp:cNvPr id="0" name=""/>
        <dsp:cNvSpPr/>
      </dsp:nvSpPr>
      <dsp:spPr>
        <a:xfrm>
          <a:off x="567062" y="1792217"/>
          <a:ext cx="664036" cy="664036"/>
        </a:xfrm>
        <a:prstGeom prst="ellipse">
          <a:avLst/>
        </a:prstGeom>
        <a:solidFill>
          <a:srgbClr val="00B0F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78FA786-48FC-492A-9CDD-B41F59C6C728}">
      <dsp:nvSpPr>
        <dsp:cNvPr id="0" name=""/>
        <dsp:cNvSpPr/>
      </dsp:nvSpPr>
      <dsp:spPr>
        <a:xfrm>
          <a:off x="782247" y="2655210"/>
          <a:ext cx="3299604" cy="531228"/>
        </a:xfrm>
        <a:prstGeom prst="rect">
          <a:avLst/>
        </a:prstGeom>
        <a:solidFill>
          <a:schemeClr val="accent5">
            <a:hueOff val="-5068907"/>
            <a:satOff val="-13064"/>
            <a:lumOff val="-8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1663"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Безпека не задовольняє  сучасні вимоги суспільства</a:t>
          </a:r>
        </a:p>
      </dsp:txBody>
      <dsp:txXfrm>
        <a:off x="782247" y="2655210"/>
        <a:ext cx="3299604" cy="531228"/>
      </dsp:txXfrm>
    </dsp:sp>
    <dsp:sp modelId="{5AE44142-514C-4198-8118-FF20C783C49B}">
      <dsp:nvSpPr>
        <dsp:cNvPr id="0" name=""/>
        <dsp:cNvSpPr/>
      </dsp:nvSpPr>
      <dsp:spPr>
        <a:xfrm>
          <a:off x="450229" y="2588806"/>
          <a:ext cx="664036" cy="664036"/>
        </a:xfrm>
        <a:prstGeom prst="ellipse">
          <a:avLst/>
        </a:prstGeom>
        <a:solidFill>
          <a:srgbClr val="7030A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A47C136-54C4-47C1-9C66-64C7ABC67FBC}">
      <dsp:nvSpPr>
        <dsp:cNvPr id="0" name=""/>
        <dsp:cNvSpPr/>
      </dsp:nvSpPr>
      <dsp:spPr>
        <a:xfrm>
          <a:off x="401584" y="3451798"/>
          <a:ext cx="3680267" cy="531228"/>
        </a:xfrm>
        <a:prstGeom prst="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1663"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Якість медичної допомоги населенню</a:t>
          </a:r>
        </a:p>
      </dsp:txBody>
      <dsp:txXfrm>
        <a:off x="401584" y="3451798"/>
        <a:ext cx="3680267" cy="531228"/>
      </dsp:txXfrm>
    </dsp:sp>
    <dsp:sp modelId="{669D1F75-9D3C-4CEF-82CB-D22AB9BFDE5A}">
      <dsp:nvSpPr>
        <dsp:cNvPr id="0" name=""/>
        <dsp:cNvSpPr/>
      </dsp:nvSpPr>
      <dsp:spPr>
        <a:xfrm>
          <a:off x="69566" y="3385394"/>
          <a:ext cx="664036" cy="664036"/>
        </a:xfrm>
        <a:prstGeom prst="ellipse">
          <a:avLst/>
        </a:prstGeom>
        <a:solidFill>
          <a:srgbClr val="00B05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6FF0A-1872-4923-9F95-05496C0D3081}">
      <dsp:nvSpPr>
        <dsp:cNvPr id="0" name=""/>
        <dsp:cNvSpPr/>
      </dsp:nvSpPr>
      <dsp:spPr>
        <a:xfrm>
          <a:off x="4013069" y="580181"/>
          <a:ext cx="575919" cy="328977"/>
        </a:xfrm>
        <a:custGeom>
          <a:avLst/>
          <a:gdLst/>
          <a:ahLst/>
          <a:cxnLst/>
          <a:rect l="0" t="0" r="0" b="0"/>
          <a:pathLst>
            <a:path>
              <a:moveTo>
                <a:pt x="0" y="0"/>
              </a:moveTo>
              <a:lnTo>
                <a:pt x="193172" y="0"/>
              </a:lnTo>
              <a:lnTo>
                <a:pt x="193172" y="328977"/>
              </a:lnTo>
              <a:lnTo>
                <a:pt x="575919" y="32897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16998" y="0"/>
          <a:ext cx="3996070" cy="1160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Стратегічна ціль А.4. </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Безпечна територіальна громада</a:t>
          </a:r>
          <a:endParaRPr lang="ru-RU" sz="2000" b="1" kern="1200" dirty="0">
            <a:solidFill>
              <a:schemeClr val="tx1"/>
            </a:solidFill>
            <a:latin typeface="Arial" panose="020B0604020202020204" pitchFamily="34" charset="0"/>
            <a:cs typeface="Arial" panose="020B0604020202020204" pitchFamily="34" charset="0"/>
          </a:endParaRPr>
        </a:p>
      </dsp:txBody>
      <dsp:txXfrm>
        <a:off x="16998" y="0"/>
        <a:ext cx="3996070" cy="1160362"/>
      </dsp:txXfrm>
    </dsp:sp>
    <dsp:sp modelId="{93392BBF-3CEF-4BF4-99B9-6BDA5F153CE2}">
      <dsp:nvSpPr>
        <dsp:cNvPr id="0" name=""/>
        <dsp:cNvSpPr/>
      </dsp:nvSpPr>
      <dsp:spPr>
        <a:xfrm>
          <a:off x="4588988" y="306149"/>
          <a:ext cx="4175157" cy="1206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Оперативна ціль А.4.1.</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Розбудова системи муніципальної безпеки</a:t>
          </a:r>
          <a:endParaRPr lang="ru-RU" sz="2000" b="1" kern="1200" dirty="0">
            <a:solidFill>
              <a:schemeClr val="tx1"/>
            </a:solidFill>
            <a:latin typeface="Arial" panose="020B0604020202020204" pitchFamily="34" charset="0"/>
            <a:cs typeface="Arial" panose="020B0604020202020204" pitchFamily="34" charset="0"/>
          </a:endParaRPr>
        </a:p>
      </dsp:txBody>
      <dsp:txXfrm>
        <a:off x="4588988" y="306149"/>
        <a:ext cx="4175157" cy="12060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66A6-AC28-4A9E-AEAF-A51CA9B4F6D3}">
      <dsp:nvSpPr>
        <dsp:cNvPr id="0" name=""/>
        <dsp:cNvSpPr/>
      </dsp:nvSpPr>
      <dsp:spPr>
        <a:xfrm>
          <a:off x="0" y="246377"/>
          <a:ext cx="8568951" cy="678721"/>
        </a:xfrm>
        <a:prstGeom prst="roundRect">
          <a:avLst/>
        </a:prstGeom>
        <a:solidFill>
          <a:schemeClr val="accent5">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2000" b="1" kern="1200" dirty="0">
              <a:solidFill>
                <a:schemeClr val="tx1"/>
              </a:solidFill>
              <a:latin typeface="Arial" panose="020B0604020202020204" pitchFamily="34" charset="0"/>
              <a:cs typeface="Arial" panose="020B0604020202020204" pitchFamily="34" charset="0"/>
            </a:rPr>
            <a:t>Стратегічні цілі:</a:t>
          </a:r>
          <a:endParaRPr lang="ru-RU" sz="2000" b="1" kern="1200" dirty="0">
            <a:solidFill>
              <a:schemeClr val="tx1"/>
            </a:solidFill>
            <a:latin typeface="Arial" panose="020B0604020202020204" pitchFamily="34" charset="0"/>
            <a:cs typeface="Arial" panose="020B0604020202020204" pitchFamily="34" charset="0"/>
          </a:endParaRPr>
        </a:p>
      </dsp:txBody>
      <dsp:txXfrm>
        <a:off x="33132" y="279509"/>
        <a:ext cx="8502687" cy="612457"/>
      </dsp:txXfrm>
    </dsp:sp>
    <dsp:sp modelId="{0845D968-F64D-4E00-91BD-C678D2208BED}">
      <dsp:nvSpPr>
        <dsp:cNvPr id="0" name=""/>
        <dsp:cNvSpPr/>
      </dsp:nvSpPr>
      <dsp:spPr>
        <a:xfrm>
          <a:off x="0" y="1064683"/>
          <a:ext cx="8568951" cy="73847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78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dirty="0">
              <a:solidFill>
                <a:schemeClr val="tx1"/>
              </a:solidFill>
              <a:latin typeface="Arial" panose="020B0604020202020204" pitchFamily="34" charset="0"/>
              <a:cs typeface="Arial" panose="020B0604020202020204" pitchFamily="34" charset="0"/>
            </a:rPr>
            <a:t>В.1.Територія на чистому Дніпрі</a:t>
          </a:r>
          <a:endParaRPr lang="ru-RU" sz="2000" b="1" kern="1200" dirty="0">
            <a:solidFill>
              <a:schemeClr val="tx1"/>
            </a:solidFill>
            <a:latin typeface="Arial" panose="020B0604020202020204" pitchFamily="34" charset="0"/>
            <a:cs typeface="Arial" panose="020B0604020202020204" pitchFamily="34" charset="0"/>
          </a:endParaRPr>
        </a:p>
      </dsp:txBody>
      <dsp:txXfrm>
        <a:off x="36050" y="1100733"/>
        <a:ext cx="8496851" cy="666379"/>
      </dsp:txXfrm>
    </dsp:sp>
    <dsp:sp modelId="{C2F249F8-71B3-4618-936E-D8982FC4E794}">
      <dsp:nvSpPr>
        <dsp:cNvPr id="0" name=""/>
        <dsp:cNvSpPr/>
      </dsp:nvSpPr>
      <dsp:spPr>
        <a:xfrm>
          <a:off x="0" y="1865802"/>
          <a:ext cx="8568951" cy="80867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78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В.2.Територія зелених технологій </a:t>
          </a:r>
          <a:endParaRPr lang="ru-RU" sz="2000" b="1" kern="1200" dirty="0">
            <a:solidFill>
              <a:schemeClr val="tx1"/>
            </a:solidFill>
            <a:latin typeface="Arial" panose="020B0604020202020204" pitchFamily="34" charset="0"/>
            <a:cs typeface="Arial" panose="020B0604020202020204" pitchFamily="34" charset="0"/>
          </a:endParaRPr>
        </a:p>
      </dsp:txBody>
      <dsp:txXfrm>
        <a:off x="39476" y="1905278"/>
        <a:ext cx="8489999" cy="729723"/>
      </dsp:txXfrm>
    </dsp:sp>
    <dsp:sp modelId="{6E580E38-3218-4450-ABCE-DEE1196C2129}">
      <dsp:nvSpPr>
        <dsp:cNvPr id="0" name=""/>
        <dsp:cNvSpPr/>
      </dsp:nvSpPr>
      <dsp:spPr>
        <a:xfrm>
          <a:off x="0" y="2779376"/>
          <a:ext cx="8568951" cy="82102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78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dirty="0">
              <a:solidFill>
                <a:schemeClr val="tx1"/>
              </a:solidFill>
              <a:latin typeface="Arial" panose="020B0604020202020204" pitchFamily="34" charset="0"/>
              <a:cs typeface="Arial" panose="020B0604020202020204" pitchFamily="34" charset="0"/>
            </a:rPr>
            <a:t>В.3. Еко-благоустрій</a:t>
          </a:r>
          <a:endParaRPr lang="ru-RU" sz="2000" b="1" kern="1200" dirty="0">
            <a:solidFill>
              <a:schemeClr val="tx1"/>
            </a:solidFill>
            <a:latin typeface="Arial" panose="020B0604020202020204" pitchFamily="34" charset="0"/>
            <a:cs typeface="Arial" panose="020B0604020202020204" pitchFamily="34" charset="0"/>
          </a:endParaRPr>
        </a:p>
      </dsp:txBody>
      <dsp:txXfrm>
        <a:off x="40079" y="2819455"/>
        <a:ext cx="8488793" cy="7408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5521-4036-44DC-A5B3-67B0CBE9429B}">
      <dsp:nvSpPr>
        <dsp:cNvPr id="0" name=""/>
        <dsp:cNvSpPr/>
      </dsp:nvSpPr>
      <dsp:spPr>
        <a:xfrm>
          <a:off x="3338914" y="2470126"/>
          <a:ext cx="359212" cy="512220"/>
        </a:xfrm>
        <a:custGeom>
          <a:avLst/>
          <a:gdLst/>
          <a:ahLst/>
          <a:cxnLst/>
          <a:rect l="0" t="0" r="0" b="0"/>
          <a:pathLst>
            <a:path>
              <a:moveTo>
                <a:pt x="0" y="0"/>
              </a:moveTo>
              <a:lnTo>
                <a:pt x="122639" y="0"/>
              </a:lnTo>
              <a:lnTo>
                <a:pt x="122639" y="512220"/>
              </a:lnTo>
              <a:lnTo>
                <a:pt x="359212" y="5122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338914" y="1692892"/>
          <a:ext cx="394012" cy="777233"/>
        </a:xfrm>
        <a:custGeom>
          <a:avLst/>
          <a:gdLst/>
          <a:ahLst/>
          <a:cxnLst/>
          <a:rect l="0" t="0" r="0" b="0"/>
          <a:pathLst>
            <a:path>
              <a:moveTo>
                <a:pt x="0" y="777233"/>
              </a:moveTo>
              <a:lnTo>
                <a:pt x="157439" y="777233"/>
              </a:lnTo>
              <a:lnTo>
                <a:pt x="157439" y="0"/>
              </a:lnTo>
              <a:lnTo>
                <a:pt x="39401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0" y="1695845"/>
          <a:ext cx="3338914" cy="1548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Стратегічна ціль В.1. </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Територія на чистому Дніпрі</a:t>
          </a:r>
          <a:endParaRPr lang="ru-RU" sz="2000" b="1" kern="1200" dirty="0">
            <a:solidFill>
              <a:schemeClr val="tx1"/>
            </a:solidFill>
            <a:latin typeface="Arial" panose="020B0604020202020204" pitchFamily="34" charset="0"/>
            <a:cs typeface="Arial" panose="020B0604020202020204" pitchFamily="34" charset="0"/>
          </a:endParaRPr>
        </a:p>
      </dsp:txBody>
      <dsp:txXfrm>
        <a:off x="0" y="1695845"/>
        <a:ext cx="3338914" cy="1548561"/>
      </dsp:txXfrm>
    </dsp:sp>
    <dsp:sp modelId="{93392BBF-3CEF-4BF4-99B9-6BDA5F153CE2}">
      <dsp:nvSpPr>
        <dsp:cNvPr id="0" name=""/>
        <dsp:cNvSpPr/>
      </dsp:nvSpPr>
      <dsp:spPr>
        <a:xfrm>
          <a:off x="3732927" y="1161491"/>
          <a:ext cx="4590360" cy="10628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Оперативна ціль В.1.1.Екологічно безпечне водоочищення стоків</a:t>
          </a:r>
          <a:endParaRPr lang="ru-RU" sz="2000" b="1" kern="1200" dirty="0">
            <a:solidFill>
              <a:schemeClr val="tx1"/>
            </a:solidFill>
            <a:latin typeface="Arial" panose="020B0604020202020204" pitchFamily="34" charset="0"/>
            <a:cs typeface="Arial" panose="020B0604020202020204" pitchFamily="34" charset="0"/>
          </a:endParaRPr>
        </a:p>
      </dsp:txBody>
      <dsp:txXfrm>
        <a:off x="3732927" y="1161491"/>
        <a:ext cx="4590360" cy="1062801"/>
      </dsp:txXfrm>
    </dsp:sp>
    <dsp:sp modelId="{1CEBCA07-782A-48A7-9F16-39FF9E0A7435}">
      <dsp:nvSpPr>
        <dsp:cNvPr id="0" name=""/>
        <dsp:cNvSpPr/>
      </dsp:nvSpPr>
      <dsp:spPr>
        <a:xfrm>
          <a:off x="3698127" y="2380476"/>
          <a:ext cx="4723313" cy="1203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Оперативна ціль В.1.2.</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Безпечна та екологічно дружня система водопостачання</a:t>
          </a:r>
          <a:endParaRPr lang="ru-RU" sz="2000" b="1" kern="1200" dirty="0">
            <a:solidFill>
              <a:schemeClr val="tx1"/>
            </a:solidFill>
            <a:latin typeface="Arial" panose="020B0604020202020204" pitchFamily="34" charset="0"/>
            <a:cs typeface="Arial" panose="020B0604020202020204" pitchFamily="34" charset="0"/>
          </a:endParaRPr>
        </a:p>
      </dsp:txBody>
      <dsp:txXfrm>
        <a:off x="3698127" y="2380476"/>
        <a:ext cx="4723313" cy="12037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5521-4036-44DC-A5B3-67B0CBE9429B}">
      <dsp:nvSpPr>
        <dsp:cNvPr id="0" name=""/>
        <dsp:cNvSpPr/>
      </dsp:nvSpPr>
      <dsp:spPr>
        <a:xfrm>
          <a:off x="3477760" y="2624823"/>
          <a:ext cx="437083" cy="1119475"/>
        </a:xfrm>
        <a:custGeom>
          <a:avLst/>
          <a:gdLst/>
          <a:ahLst/>
          <a:cxnLst/>
          <a:rect l="0" t="0" r="0" b="0"/>
          <a:pathLst>
            <a:path>
              <a:moveTo>
                <a:pt x="0" y="0"/>
              </a:moveTo>
              <a:lnTo>
                <a:pt x="190672" y="0"/>
              </a:lnTo>
              <a:lnTo>
                <a:pt x="190672" y="1119475"/>
              </a:lnTo>
              <a:lnTo>
                <a:pt x="437083" y="111947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477760" y="2230734"/>
          <a:ext cx="451177" cy="394089"/>
        </a:xfrm>
        <a:custGeom>
          <a:avLst/>
          <a:gdLst/>
          <a:ahLst/>
          <a:cxnLst/>
          <a:rect l="0" t="0" r="0" b="0"/>
          <a:pathLst>
            <a:path>
              <a:moveTo>
                <a:pt x="0" y="394089"/>
              </a:moveTo>
              <a:lnTo>
                <a:pt x="204767" y="394089"/>
              </a:lnTo>
              <a:lnTo>
                <a:pt x="204767" y="0"/>
              </a:lnTo>
              <a:lnTo>
                <a:pt x="45117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0" y="1818345"/>
          <a:ext cx="3477760" cy="16129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Стратегічна ціль В.2. </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Територія зелених технологій</a:t>
          </a:r>
          <a:endParaRPr lang="ru-RU" sz="2000" b="1" kern="1200" dirty="0">
            <a:solidFill>
              <a:schemeClr val="tx1"/>
            </a:solidFill>
            <a:latin typeface="Arial" panose="020B0604020202020204" pitchFamily="34" charset="0"/>
            <a:cs typeface="Arial" panose="020B0604020202020204" pitchFamily="34" charset="0"/>
          </a:endParaRPr>
        </a:p>
      </dsp:txBody>
      <dsp:txXfrm>
        <a:off x="0" y="1818345"/>
        <a:ext cx="3477760" cy="1612956"/>
      </dsp:txXfrm>
    </dsp:sp>
    <dsp:sp modelId="{93392BBF-3CEF-4BF4-99B9-6BDA5F153CE2}">
      <dsp:nvSpPr>
        <dsp:cNvPr id="0" name=""/>
        <dsp:cNvSpPr/>
      </dsp:nvSpPr>
      <dsp:spPr>
        <a:xfrm>
          <a:off x="3928938" y="1677235"/>
          <a:ext cx="4781246" cy="11069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Оперативна ціль В.2.1. Енергоефективна соціальна сфера та житло</a:t>
          </a:r>
          <a:endParaRPr lang="ru-RU" sz="2000" b="1" kern="1200" dirty="0">
            <a:solidFill>
              <a:schemeClr val="tx1"/>
            </a:solidFill>
            <a:latin typeface="Arial" panose="020B0604020202020204" pitchFamily="34" charset="0"/>
            <a:cs typeface="Arial" panose="020B0604020202020204" pitchFamily="34" charset="0"/>
          </a:endParaRPr>
        </a:p>
      </dsp:txBody>
      <dsp:txXfrm>
        <a:off x="3928938" y="1677235"/>
        <a:ext cx="4781246" cy="1106997"/>
      </dsp:txXfrm>
    </dsp:sp>
    <dsp:sp modelId="{1CEBCA07-782A-48A7-9F16-39FF9E0A7435}">
      <dsp:nvSpPr>
        <dsp:cNvPr id="0" name=""/>
        <dsp:cNvSpPr/>
      </dsp:nvSpPr>
      <dsp:spPr>
        <a:xfrm>
          <a:off x="3914843" y="3117400"/>
          <a:ext cx="4919728" cy="12537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Оперативна ціль В.2.2.</a:t>
          </a:r>
        </a:p>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Про екологічне поводження з відходами</a:t>
          </a:r>
          <a:endParaRPr lang="ru-RU" sz="2000" b="1" kern="1200" dirty="0">
            <a:solidFill>
              <a:schemeClr val="tx1"/>
            </a:solidFill>
            <a:latin typeface="Arial" panose="020B0604020202020204" pitchFamily="34" charset="0"/>
            <a:cs typeface="Arial" panose="020B0604020202020204" pitchFamily="34" charset="0"/>
          </a:endParaRPr>
        </a:p>
      </dsp:txBody>
      <dsp:txXfrm>
        <a:off x="3914843" y="3117400"/>
        <a:ext cx="4919728" cy="12537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5521-4036-44DC-A5B3-67B0CBE9429B}">
      <dsp:nvSpPr>
        <dsp:cNvPr id="0" name=""/>
        <dsp:cNvSpPr/>
      </dsp:nvSpPr>
      <dsp:spPr>
        <a:xfrm>
          <a:off x="3170465" y="2690487"/>
          <a:ext cx="345109" cy="1043283"/>
        </a:xfrm>
        <a:custGeom>
          <a:avLst/>
          <a:gdLst/>
          <a:ahLst/>
          <a:cxnLst/>
          <a:rect l="0" t="0" r="0" b="0"/>
          <a:pathLst>
            <a:path>
              <a:moveTo>
                <a:pt x="0" y="0"/>
              </a:moveTo>
              <a:lnTo>
                <a:pt x="120471" y="0"/>
              </a:lnTo>
              <a:lnTo>
                <a:pt x="120471" y="1043283"/>
              </a:lnTo>
              <a:lnTo>
                <a:pt x="345109" y="104328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C309D0-F2B4-4DBF-BCEF-834FD0B17B2C}">
      <dsp:nvSpPr>
        <dsp:cNvPr id="0" name=""/>
        <dsp:cNvSpPr/>
      </dsp:nvSpPr>
      <dsp:spPr>
        <a:xfrm>
          <a:off x="3170465" y="2567027"/>
          <a:ext cx="346547" cy="91440"/>
        </a:xfrm>
        <a:custGeom>
          <a:avLst/>
          <a:gdLst/>
          <a:ahLst/>
          <a:cxnLst/>
          <a:rect l="0" t="0" r="0" b="0"/>
          <a:pathLst>
            <a:path>
              <a:moveTo>
                <a:pt x="0" y="123459"/>
              </a:moveTo>
              <a:lnTo>
                <a:pt x="121909" y="123459"/>
              </a:lnTo>
              <a:lnTo>
                <a:pt x="121909" y="45720"/>
              </a:lnTo>
              <a:lnTo>
                <a:pt x="346547"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170465" y="1446466"/>
          <a:ext cx="480206" cy="1244020"/>
        </a:xfrm>
        <a:custGeom>
          <a:avLst/>
          <a:gdLst/>
          <a:ahLst/>
          <a:cxnLst/>
          <a:rect l="0" t="0" r="0" b="0"/>
          <a:pathLst>
            <a:path>
              <a:moveTo>
                <a:pt x="0" y="1244020"/>
              </a:moveTo>
              <a:lnTo>
                <a:pt x="255568" y="1244020"/>
              </a:lnTo>
              <a:lnTo>
                <a:pt x="255568" y="0"/>
              </a:lnTo>
              <a:lnTo>
                <a:pt x="4802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0" y="1955269"/>
          <a:ext cx="3170465" cy="147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Стратегічна ціль В.3. </a:t>
          </a:r>
        </a:p>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Еко-благоустрій</a:t>
          </a:r>
          <a:endParaRPr lang="ru-RU" sz="1600" b="1" kern="1200" dirty="0">
            <a:solidFill>
              <a:schemeClr val="tx1"/>
            </a:solidFill>
            <a:latin typeface="Arial" panose="020B0604020202020204" pitchFamily="34" charset="0"/>
            <a:cs typeface="Arial" panose="020B0604020202020204" pitchFamily="34" charset="0"/>
          </a:endParaRPr>
        </a:p>
      </dsp:txBody>
      <dsp:txXfrm>
        <a:off x="0" y="1955269"/>
        <a:ext cx="3170465" cy="1470435"/>
      </dsp:txXfrm>
    </dsp:sp>
    <dsp:sp modelId="{93392BBF-3CEF-4BF4-99B9-6BDA5F153CE2}">
      <dsp:nvSpPr>
        <dsp:cNvPr id="0" name=""/>
        <dsp:cNvSpPr/>
      </dsp:nvSpPr>
      <dsp:spPr>
        <a:xfrm>
          <a:off x="3650671" y="941875"/>
          <a:ext cx="5388131" cy="1009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Оперативна ціль В.3.1. Розвиток інфраструктури та благоустрій населених пунктів</a:t>
          </a:r>
          <a:endParaRPr lang="ru-RU" sz="1600" b="1" kern="1200" dirty="0">
            <a:solidFill>
              <a:schemeClr val="tx1"/>
            </a:solidFill>
            <a:latin typeface="Arial" panose="020B0604020202020204" pitchFamily="34" charset="0"/>
            <a:cs typeface="Arial" panose="020B0604020202020204" pitchFamily="34" charset="0"/>
          </a:endParaRPr>
        </a:p>
      </dsp:txBody>
      <dsp:txXfrm>
        <a:off x="3650671" y="941875"/>
        <a:ext cx="5388131" cy="1009183"/>
      </dsp:txXfrm>
    </dsp:sp>
    <dsp:sp modelId="{3CBCC637-465B-4426-A8CE-74F29E31752F}">
      <dsp:nvSpPr>
        <dsp:cNvPr id="0" name=""/>
        <dsp:cNvSpPr/>
      </dsp:nvSpPr>
      <dsp:spPr>
        <a:xfrm>
          <a:off x="3517012" y="2196241"/>
          <a:ext cx="5511367" cy="833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uk-UA" sz="1600" b="1"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Оперативна ціль В.3.2.</a:t>
          </a:r>
        </a:p>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Технічне забезпечення благоустрою</a:t>
          </a:r>
          <a:endParaRPr lang="ru-RU" sz="1600" b="1" kern="1200" dirty="0">
            <a:solidFill>
              <a:schemeClr val="tx1"/>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ru-RU" sz="1600" kern="1200" dirty="0">
            <a:solidFill>
              <a:schemeClr val="tx1"/>
            </a:solidFill>
          </a:endParaRPr>
        </a:p>
      </dsp:txBody>
      <dsp:txXfrm>
        <a:off x="3517012" y="2196241"/>
        <a:ext cx="5511367" cy="833012"/>
      </dsp:txXfrm>
    </dsp:sp>
    <dsp:sp modelId="{1CEBCA07-782A-48A7-9F16-39FF9E0A7435}">
      <dsp:nvSpPr>
        <dsp:cNvPr id="0" name=""/>
        <dsp:cNvSpPr/>
      </dsp:nvSpPr>
      <dsp:spPr>
        <a:xfrm>
          <a:off x="3515574" y="3162264"/>
          <a:ext cx="5514242" cy="1143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Оперативна ціль В.3.3.</a:t>
          </a:r>
        </a:p>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Екологічно свідома громада</a:t>
          </a:r>
          <a:endParaRPr lang="ru-RU" sz="1600" b="1" kern="1200" dirty="0">
            <a:solidFill>
              <a:schemeClr val="tx1"/>
            </a:solidFill>
            <a:latin typeface="Arial" panose="020B0604020202020204" pitchFamily="34" charset="0"/>
            <a:cs typeface="Arial" panose="020B0604020202020204" pitchFamily="34" charset="0"/>
          </a:endParaRPr>
        </a:p>
      </dsp:txBody>
      <dsp:txXfrm>
        <a:off x="3515574" y="3162264"/>
        <a:ext cx="5514242" cy="11430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66A6-AC28-4A9E-AEAF-A51CA9B4F6D3}">
      <dsp:nvSpPr>
        <dsp:cNvPr id="0" name=""/>
        <dsp:cNvSpPr/>
      </dsp:nvSpPr>
      <dsp:spPr>
        <a:xfrm>
          <a:off x="0" y="0"/>
          <a:ext cx="8280920" cy="8933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uk-UA" sz="2000" b="1" kern="1200" dirty="0">
            <a:solidFill>
              <a:schemeClr val="tx1"/>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uk-UA" sz="2000" b="1" kern="1200" dirty="0">
              <a:solidFill>
                <a:schemeClr val="tx1"/>
              </a:solidFill>
              <a:latin typeface="Arial" panose="020B0604020202020204" pitchFamily="34" charset="0"/>
              <a:cs typeface="Arial" panose="020B0604020202020204" pitchFamily="34" charset="0"/>
            </a:rPr>
            <a:t>Стратегічні цілі:</a:t>
          </a:r>
          <a:endParaRPr lang="ru-RU" sz="2000" b="1" kern="1200" dirty="0">
            <a:solidFill>
              <a:schemeClr val="tx1"/>
            </a:solidFill>
            <a:latin typeface="Arial" panose="020B0604020202020204" pitchFamily="34" charset="0"/>
            <a:cs typeface="Arial" panose="020B0604020202020204" pitchFamily="34" charset="0"/>
          </a:endParaRPr>
        </a:p>
        <a:p>
          <a:pPr marL="0" lvl="0" algn="l" defTabSz="977900">
            <a:lnSpc>
              <a:spcPct val="90000"/>
            </a:lnSpc>
            <a:spcBef>
              <a:spcPct val="0"/>
            </a:spcBef>
            <a:spcAft>
              <a:spcPct val="35000"/>
            </a:spcAft>
            <a:buNone/>
          </a:pPr>
          <a:endParaRPr lang="ru-RU" sz="2000" b="1" kern="1200" dirty="0">
            <a:solidFill>
              <a:schemeClr val="tx1"/>
            </a:solidFill>
            <a:latin typeface="Arial" panose="020B0604020202020204" pitchFamily="34" charset="0"/>
            <a:cs typeface="Arial" panose="020B0604020202020204" pitchFamily="34" charset="0"/>
          </a:endParaRPr>
        </a:p>
      </dsp:txBody>
      <dsp:txXfrm>
        <a:off x="43609" y="43609"/>
        <a:ext cx="8193702" cy="806107"/>
      </dsp:txXfrm>
    </dsp:sp>
    <dsp:sp modelId="{0845D968-F64D-4E00-91BD-C678D2208BED}">
      <dsp:nvSpPr>
        <dsp:cNvPr id="0" name=""/>
        <dsp:cNvSpPr/>
      </dsp:nvSpPr>
      <dsp:spPr>
        <a:xfrm>
          <a:off x="0" y="904853"/>
          <a:ext cx="8280920" cy="825277"/>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С.1.Інформаційна та ресурсна підтримка бізнесу</a:t>
          </a:r>
          <a:endParaRPr lang="ru-RU" sz="2000" b="1" kern="1200" dirty="0">
            <a:solidFill>
              <a:schemeClr val="tx1"/>
            </a:solidFill>
            <a:latin typeface="Arial" panose="020B0604020202020204" pitchFamily="34" charset="0"/>
            <a:cs typeface="Arial" panose="020B0604020202020204" pitchFamily="34" charset="0"/>
          </a:endParaRPr>
        </a:p>
      </dsp:txBody>
      <dsp:txXfrm>
        <a:off x="40287" y="945140"/>
        <a:ext cx="8200346" cy="744703"/>
      </dsp:txXfrm>
    </dsp:sp>
    <dsp:sp modelId="{C2F249F8-71B3-4618-936E-D8982FC4E794}">
      <dsp:nvSpPr>
        <dsp:cNvPr id="0" name=""/>
        <dsp:cNvSpPr/>
      </dsp:nvSpPr>
      <dsp:spPr>
        <a:xfrm>
          <a:off x="0" y="1740370"/>
          <a:ext cx="8280920" cy="826567"/>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С.2.Розширення інвестиційних  можливостей для бізнесу </a:t>
          </a:r>
          <a:endParaRPr lang="ru-RU" sz="2000" b="1" kern="1200" dirty="0">
            <a:solidFill>
              <a:schemeClr val="tx1"/>
            </a:solidFill>
            <a:latin typeface="Arial" panose="020B0604020202020204" pitchFamily="34" charset="0"/>
            <a:cs typeface="Arial" panose="020B0604020202020204" pitchFamily="34" charset="0"/>
          </a:endParaRPr>
        </a:p>
      </dsp:txBody>
      <dsp:txXfrm>
        <a:off x="40350" y="1780720"/>
        <a:ext cx="8200220" cy="745867"/>
      </dsp:txXfrm>
    </dsp:sp>
    <dsp:sp modelId="{6E580E38-3218-4450-ABCE-DEE1196C2129}">
      <dsp:nvSpPr>
        <dsp:cNvPr id="0" name=""/>
        <dsp:cNvSpPr/>
      </dsp:nvSpPr>
      <dsp:spPr>
        <a:xfrm>
          <a:off x="0" y="2572920"/>
          <a:ext cx="8280920" cy="817501"/>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С.3. Інституційні умови для розвитку бізнесу і туризму </a:t>
          </a:r>
          <a:endParaRPr lang="ru-RU" sz="2000" b="1" kern="1200" dirty="0">
            <a:solidFill>
              <a:schemeClr val="tx1"/>
            </a:solidFill>
            <a:latin typeface="Arial" panose="020B0604020202020204" pitchFamily="34" charset="0"/>
            <a:cs typeface="Arial" panose="020B0604020202020204" pitchFamily="34" charset="0"/>
          </a:endParaRPr>
        </a:p>
      </dsp:txBody>
      <dsp:txXfrm>
        <a:off x="39907" y="2612827"/>
        <a:ext cx="8201106" cy="7376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5521-4036-44DC-A5B3-67B0CBE9429B}">
      <dsp:nvSpPr>
        <dsp:cNvPr id="0" name=""/>
        <dsp:cNvSpPr/>
      </dsp:nvSpPr>
      <dsp:spPr>
        <a:xfrm>
          <a:off x="3505923" y="3105410"/>
          <a:ext cx="309662" cy="836304"/>
        </a:xfrm>
        <a:custGeom>
          <a:avLst/>
          <a:gdLst/>
          <a:ahLst/>
          <a:cxnLst/>
          <a:rect l="0" t="0" r="0" b="0"/>
          <a:pathLst>
            <a:path>
              <a:moveTo>
                <a:pt x="0" y="0"/>
              </a:moveTo>
              <a:lnTo>
                <a:pt x="61256" y="0"/>
              </a:lnTo>
              <a:lnTo>
                <a:pt x="61256" y="836304"/>
              </a:lnTo>
              <a:lnTo>
                <a:pt x="309662" y="8363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505923" y="2397536"/>
          <a:ext cx="413719" cy="707874"/>
        </a:xfrm>
        <a:custGeom>
          <a:avLst/>
          <a:gdLst/>
          <a:ahLst/>
          <a:cxnLst/>
          <a:rect l="0" t="0" r="0" b="0"/>
          <a:pathLst>
            <a:path>
              <a:moveTo>
                <a:pt x="0" y="707874"/>
              </a:moveTo>
              <a:lnTo>
                <a:pt x="165313" y="707874"/>
              </a:lnTo>
              <a:lnTo>
                <a:pt x="165313" y="0"/>
              </a:lnTo>
              <a:lnTo>
                <a:pt x="41371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0" y="2292401"/>
          <a:ext cx="3505922" cy="1626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Стратегічна ціль С.1. </a:t>
          </a:r>
        </a:p>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Інформаційна та ресурсна </a:t>
          </a:r>
        </a:p>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підтримка бізнесу</a:t>
          </a:r>
          <a:endParaRPr lang="ru-RU" sz="1600" b="1" kern="1200" dirty="0">
            <a:solidFill>
              <a:schemeClr val="tx1"/>
            </a:solidFill>
            <a:latin typeface="Arial" panose="020B0604020202020204" pitchFamily="34" charset="0"/>
            <a:cs typeface="Arial" panose="020B0604020202020204" pitchFamily="34" charset="0"/>
          </a:endParaRPr>
        </a:p>
      </dsp:txBody>
      <dsp:txXfrm>
        <a:off x="0" y="2292401"/>
        <a:ext cx="3505922" cy="1626018"/>
      </dsp:txXfrm>
    </dsp:sp>
    <dsp:sp modelId="{93392BBF-3CEF-4BF4-99B9-6BDA5F153CE2}">
      <dsp:nvSpPr>
        <dsp:cNvPr id="0" name=""/>
        <dsp:cNvSpPr/>
      </dsp:nvSpPr>
      <dsp:spPr>
        <a:xfrm>
          <a:off x="3919642" y="1860353"/>
          <a:ext cx="4819963" cy="10743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solidFill>
              <a:latin typeface="Arial" panose="020B0604020202020204" pitchFamily="34" charset="0"/>
              <a:cs typeface="Arial" panose="020B0604020202020204" pitchFamily="34" charset="0"/>
            </a:rPr>
            <a:t>Оперативна ціль С.1.1.Якісні адміністративні послуги для бізнесу та громадян: Центр надання адміністративних послуг</a:t>
          </a:r>
          <a:endParaRPr lang="ru-RU" sz="1600" b="1" kern="1200" dirty="0">
            <a:solidFill>
              <a:schemeClr val="tx1"/>
            </a:solidFill>
            <a:latin typeface="Arial" panose="020B0604020202020204" pitchFamily="34" charset="0"/>
            <a:cs typeface="Arial" panose="020B0604020202020204" pitchFamily="34" charset="0"/>
          </a:endParaRPr>
        </a:p>
      </dsp:txBody>
      <dsp:txXfrm>
        <a:off x="3919642" y="1860353"/>
        <a:ext cx="4819963" cy="1074367"/>
      </dsp:txXfrm>
    </dsp:sp>
    <dsp:sp modelId="{1CEBCA07-782A-48A7-9F16-39FF9E0A7435}">
      <dsp:nvSpPr>
        <dsp:cNvPr id="0" name=""/>
        <dsp:cNvSpPr/>
      </dsp:nvSpPr>
      <dsp:spPr>
        <a:xfrm>
          <a:off x="3815585" y="3309740"/>
          <a:ext cx="4959567" cy="1263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uk-UA" sz="1600" b="1" kern="1200" dirty="0">
              <a:solidFill>
                <a:schemeClr val="tx1"/>
              </a:solidFill>
              <a:latin typeface="Arial" panose="020B0604020202020204" pitchFamily="34" charset="0"/>
              <a:cs typeface="Arial" panose="020B0604020202020204" pitchFamily="34" charset="0"/>
            </a:rPr>
            <a:t>Оперативна ціль С.1.2.</a:t>
          </a:r>
        </a:p>
        <a:p>
          <a:pPr marL="0" lvl="0" indent="0" algn="ctr" defTabSz="711200">
            <a:lnSpc>
              <a:spcPct val="100000"/>
            </a:lnSpc>
            <a:spcBef>
              <a:spcPct val="0"/>
            </a:spcBef>
            <a:spcAft>
              <a:spcPts val="0"/>
            </a:spcAft>
            <a:buNone/>
          </a:pPr>
          <a:r>
            <a:rPr lang="uk-UA" sz="1600" b="1" kern="1200" dirty="0">
              <a:solidFill>
                <a:schemeClr val="tx1"/>
              </a:solidFill>
              <a:latin typeface="Arial" panose="020B0604020202020204" pitchFamily="34" charset="0"/>
              <a:cs typeface="Arial" panose="020B0604020202020204" pitchFamily="34" charset="0"/>
            </a:rPr>
            <a:t>Підтримка інституцій розвитку </a:t>
          </a:r>
        </a:p>
        <a:p>
          <a:pPr marL="0" lvl="0" indent="0" algn="ctr" defTabSz="711200">
            <a:lnSpc>
              <a:spcPct val="100000"/>
            </a:lnSpc>
            <a:spcBef>
              <a:spcPct val="0"/>
            </a:spcBef>
            <a:spcAft>
              <a:spcPts val="0"/>
            </a:spcAft>
            <a:buNone/>
          </a:pPr>
          <a:r>
            <a:rPr lang="uk-UA" sz="1600" b="1" kern="1200" dirty="0">
              <a:solidFill>
                <a:schemeClr val="tx1"/>
              </a:solidFill>
              <a:latin typeface="Arial" panose="020B0604020202020204" pitchFamily="34" charset="0"/>
              <a:cs typeface="Arial" panose="020B0604020202020204" pitchFamily="34" charset="0"/>
            </a:rPr>
            <a:t>підприємництва: коворкінг, </a:t>
          </a:r>
        </a:p>
        <a:p>
          <a:pPr marL="0" lvl="0" indent="0" algn="ctr" defTabSz="711200">
            <a:lnSpc>
              <a:spcPct val="100000"/>
            </a:lnSpc>
            <a:spcBef>
              <a:spcPct val="0"/>
            </a:spcBef>
            <a:spcAft>
              <a:spcPts val="0"/>
            </a:spcAft>
            <a:buNone/>
          </a:pPr>
          <a:r>
            <a:rPr lang="uk-UA" sz="1600" b="1" kern="1200" dirty="0">
              <a:solidFill>
                <a:schemeClr val="tx1"/>
              </a:solidFill>
              <a:latin typeface="Arial" panose="020B0604020202020204" pitchFamily="34" charset="0"/>
              <a:cs typeface="Arial" panose="020B0604020202020204" pitchFamily="34" charset="0"/>
            </a:rPr>
            <a:t>бізнес-інкубатори, стартапи </a:t>
          </a:r>
          <a:endParaRPr lang="ru-RU" sz="1600" b="1" kern="1200" dirty="0">
            <a:solidFill>
              <a:schemeClr val="tx1"/>
            </a:solidFill>
            <a:latin typeface="Arial" panose="020B0604020202020204" pitchFamily="34" charset="0"/>
            <a:cs typeface="Arial" panose="020B0604020202020204" pitchFamily="34" charset="0"/>
          </a:endParaRPr>
        </a:p>
      </dsp:txBody>
      <dsp:txXfrm>
        <a:off x="3815585" y="3309740"/>
        <a:ext cx="4959567" cy="12639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A5521-4036-44DC-A5B3-67B0CBE9429B}">
      <dsp:nvSpPr>
        <dsp:cNvPr id="0" name=""/>
        <dsp:cNvSpPr/>
      </dsp:nvSpPr>
      <dsp:spPr>
        <a:xfrm>
          <a:off x="3339484" y="2286286"/>
          <a:ext cx="360933" cy="1161979"/>
        </a:xfrm>
        <a:custGeom>
          <a:avLst/>
          <a:gdLst/>
          <a:ahLst/>
          <a:cxnLst/>
          <a:rect l="0" t="0" r="0" b="0"/>
          <a:pathLst>
            <a:path>
              <a:moveTo>
                <a:pt x="0" y="0"/>
              </a:moveTo>
              <a:lnTo>
                <a:pt x="124320" y="0"/>
              </a:lnTo>
              <a:lnTo>
                <a:pt x="124320" y="1161979"/>
              </a:lnTo>
              <a:lnTo>
                <a:pt x="360933" y="11619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EAA57E-4C24-4EEC-A0C8-3985F2B8DA40}">
      <dsp:nvSpPr>
        <dsp:cNvPr id="0" name=""/>
        <dsp:cNvSpPr/>
      </dsp:nvSpPr>
      <dsp:spPr>
        <a:xfrm>
          <a:off x="3339484" y="2240566"/>
          <a:ext cx="475926" cy="91440"/>
        </a:xfrm>
        <a:custGeom>
          <a:avLst/>
          <a:gdLst/>
          <a:ahLst/>
          <a:cxnLst/>
          <a:rect l="0" t="0" r="0" b="0"/>
          <a:pathLst>
            <a:path>
              <a:moveTo>
                <a:pt x="0" y="45720"/>
              </a:moveTo>
              <a:lnTo>
                <a:pt x="239313" y="45720"/>
              </a:lnTo>
              <a:lnTo>
                <a:pt x="239313" y="134687"/>
              </a:lnTo>
              <a:lnTo>
                <a:pt x="475926" y="13468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339484" y="1004546"/>
          <a:ext cx="395738" cy="1281740"/>
        </a:xfrm>
        <a:custGeom>
          <a:avLst/>
          <a:gdLst/>
          <a:ahLst/>
          <a:cxnLst/>
          <a:rect l="0" t="0" r="0" b="0"/>
          <a:pathLst>
            <a:path>
              <a:moveTo>
                <a:pt x="0" y="1281740"/>
              </a:moveTo>
              <a:lnTo>
                <a:pt x="159125" y="1281740"/>
              </a:lnTo>
              <a:lnTo>
                <a:pt x="159125" y="0"/>
              </a:lnTo>
              <a:lnTo>
                <a:pt x="39573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0" y="1511873"/>
          <a:ext cx="3339484" cy="15488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Стратегічна ціль С.2. Розширення інвестиційних можливостей для бізнесу</a:t>
          </a:r>
          <a:endParaRPr lang="uk-UA" sz="1600" b="1" kern="1200" dirty="0">
            <a:solidFill>
              <a:schemeClr val="tx1"/>
            </a:solidFill>
            <a:latin typeface="Arial" panose="020B0604020202020204" pitchFamily="34" charset="0"/>
            <a:cs typeface="Arial" panose="020B0604020202020204" pitchFamily="34" charset="0"/>
          </a:endParaRPr>
        </a:p>
      </dsp:txBody>
      <dsp:txXfrm>
        <a:off x="0" y="1511873"/>
        <a:ext cx="3339484" cy="1548825"/>
      </dsp:txXfrm>
    </dsp:sp>
    <dsp:sp modelId="{93392BBF-3CEF-4BF4-99B9-6BDA5F153CE2}">
      <dsp:nvSpPr>
        <dsp:cNvPr id="0" name=""/>
        <dsp:cNvSpPr/>
      </dsp:nvSpPr>
      <dsp:spPr>
        <a:xfrm>
          <a:off x="3735223" y="476359"/>
          <a:ext cx="4591144" cy="10563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Оперативна ціль С.2.1.Сприяти створенню нових інвестиційних продуктів</a:t>
          </a:r>
          <a:endParaRPr lang="ru-RU" sz="1600" b="1" kern="1200" dirty="0">
            <a:solidFill>
              <a:schemeClr val="tx1"/>
            </a:solidFill>
            <a:latin typeface="Arial" panose="020B0604020202020204" pitchFamily="34" charset="0"/>
            <a:cs typeface="Arial" panose="020B0604020202020204" pitchFamily="34" charset="0"/>
          </a:endParaRPr>
        </a:p>
      </dsp:txBody>
      <dsp:txXfrm>
        <a:off x="3735223" y="476359"/>
        <a:ext cx="4591144" cy="1056372"/>
      </dsp:txXfrm>
    </dsp:sp>
    <dsp:sp modelId="{2772D278-2EAE-433D-B97A-BDC6B6F3249D}">
      <dsp:nvSpPr>
        <dsp:cNvPr id="0" name=""/>
        <dsp:cNvSpPr/>
      </dsp:nvSpPr>
      <dsp:spPr>
        <a:xfrm>
          <a:off x="3815411" y="1870161"/>
          <a:ext cx="4466307" cy="10101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Оперативна ціль С.2.2.</a:t>
          </a:r>
        </a:p>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Ефективна система промоції</a:t>
          </a:r>
          <a:endParaRPr lang="ru-RU" sz="1600" b="1" kern="1200" dirty="0">
            <a:solidFill>
              <a:schemeClr val="tx1"/>
            </a:solidFill>
            <a:latin typeface="Arial" panose="020B0604020202020204" pitchFamily="34" charset="0"/>
            <a:cs typeface="Arial" panose="020B0604020202020204" pitchFamily="34" charset="0"/>
          </a:endParaRPr>
        </a:p>
      </dsp:txBody>
      <dsp:txXfrm>
        <a:off x="3815411" y="1870161"/>
        <a:ext cx="4466307" cy="1010185"/>
      </dsp:txXfrm>
    </dsp:sp>
    <dsp:sp modelId="{1CEBCA07-782A-48A7-9F16-39FF9E0A7435}">
      <dsp:nvSpPr>
        <dsp:cNvPr id="0" name=""/>
        <dsp:cNvSpPr/>
      </dsp:nvSpPr>
      <dsp:spPr>
        <a:xfrm>
          <a:off x="3700418" y="2994894"/>
          <a:ext cx="4460131" cy="906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Оперативна ціль С.2.3.</a:t>
          </a:r>
        </a:p>
        <a:p>
          <a:pPr marL="0" lvl="0" indent="0" algn="ctr" defTabSz="711200">
            <a:lnSpc>
              <a:spcPct val="90000"/>
            </a:lnSpc>
            <a:spcBef>
              <a:spcPct val="0"/>
            </a:spcBef>
            <a:spcAft>
              <a:spcPct val="35000"/>
            </a:spcAft>
            <a:buNone/>
          </a:pPr>
          <a:r>
            <a:rPr lang="uk-UA" sz="1600" b="1" kern="1200">
              <a:solidFill>
                <a:schemeClr val="tx1"/>
              </a:solidFill>
              <a:latin typeface="Arial" panose="020B0604020202020204" pitchFamily="34" charset="0"/>
              <a:cs typeface="Arial" panose="020B0604020202020204" pitchFamily="34" charset="0"/>
            </a:rPr>
            <a:t>Реалізація еко-проектів</a:t>
          </a:r>
          <a:endParaRPr lang="ru-RU" sz="1600" b="1" kern="1200" dirty="0">
            <a:solidFill>
              <a:schemeClr val="tx1"/>
            </a:solidFill>
            <a:latin typeface="Arial" panose="020B0604020202020204" pitchFamily="34" charset="0"/>
            <a:cs typeface="Arial" panose="020B0604020202020204" pitchFamily="34" charset="0"/>
          </a:endParaRPr>
        </a:p>
      </dsp:txBody>
      <dsp:txXfrm>
        <a:off x="3700418" y="2994894"/>
        <a:ext cx="4460131" cy="9067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AA57E-4C24-4EEC-A0C8-3985F2B8DA40}">
      <dsp:nvSpPr>
        <dsp:cNvPr id="0" name=""/>
        <dsp:cNvSpPr/>
      </dsp:nvSpPr>
      <dsp:spPr>
        <a:xfrm>
          <a:off x="3396676" y="2250040"/>
          <a:ext cx="484077" cy="862258"/>
        </a:xfrm>
        <a:custGeom>
          <a:avLst/>
          <a:gdLst/>
          <a:ahLst/>
          <a:cxnLst/>
          <a:rect l="0" t="0" r="0" b="0"/>
          <a:pathLst>
            <a:path>
              <a:moveTo>
                <a:pt x="0" y="0"/>
              </a:moveTo>
              <a:lnTo>
                <a:pt x="243412" y="0"/>
              </a:lnTo>
              <a:lnTo>
                <a:pt x="243412" y="862258"/>
              </a:lnTo>
              <a:lnTo>
                <a:pt x="484077" y="86225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396676" y="1398234"/>
          <a:ext cx="402516" cy="851806"/>
        </a:xfrm>
        <a:custGeom>
          <a:avLst/>
          <a:gdLst/>
          <a:ahLst/>
          <a:cxnLst/>
          <a:rect l="0" t="0" r="0" b="0"/>
          <a:pathLst>
            <a:path>
              <a:moveTo>
                <a:pt x="0" y="851806"/>
              </a:moveTo>
              <a:lnTo>
                <a:pt x="161850" y="851806"/>
              </a:lnTo>
              <a:lnTo>
                <a:pt x="161850" y="0"/>
              </a:lnTo>
              <a:lnTo>
                <a:pt x="40251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0" y="1282435"/>
          <a:ext cx="3396676" cy="1935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kern="1200">
              <a:solidFill>
                <a:schemeClr val="tx1"/>
              </a:solidFill>
              <a:latin typeface="Arial" panose="020B0604020202020204" pitchFamily="34" charset="0"/>
              <a:cs typeface="Arial" panose="020B0604020202020204" pitchFamily="34" charset="0"/>
            </a:rPr>
            <a:t>Стратегічна ціль С.3. Інституційні умови для розвитку бізнесу і туризму</a:t>
          </a:r>
          <a:endParaRPr lang="uk-UA" sz="1800" b="1" kern="1200" dirty="0">
            <a:solidFill>
              <a:schemeClr val="tx1"/>
            </a:solidFill>
            <a:latin typeface="Arial" panose="020B0604020202020204" pitchFamily="34" charset="0"/>
            <a:cs typeface="Arial" panose="020B0604020202020204" pitchFamily="34" charset="0"/>
          </a:endParaRPr>
        </a:p>
      </dsp:txBody>
      <dsp:txXfrm>
        <a:off x="0" y="1282435"/>
        <a:ext cx="3396676" cy="1935208"/>
      </dsp:txXfrm>
    </dsp:sp>
    <dsp:sp modelId="{93392BBF-3CEF-4BF4-99B9-6BDA5F153CE2}">
      <dsp:nvSpPr>
        <dsp:cNvPr id="0" name=""/>
        <dsp:cNvSpPr/>
      </dsp:nvSpPr>
      <dsp:spPr>
        <a:xfrm>
          <a:off x="3799192" y="700785"/>
          <a:ext cx="4669771" cy="13948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Оперативна ціль С.3.1.Розбудова інфраструктури для розвитку туризму</a:t>
          </a:r>
          <a:endParaRPr lang="ru-RU" sz="1800" b="1" kern="1200" dirty="0">
            <a:solidFill>
              <a:schemeClr val="tx1"/>
            </a:solidFill>
            <a:latin typeface="Arial" panose="020B0604020202020204" pitchFamily="34" charset="0"/>
            <a:cs typeface="Arial" panose="020B0604020202020204" pitchFamily="34" charset="0"/>
          </a:endParaRPr>
        </a:p>
      </dsp:txBody>
      <dsp:txXfrm>
        <a:off x="3799192" y="700785"/>
        <a:ext cx="4669771" cy="1394897"/>
      </dsp:txXfrm>
    </dsp:sp>
    <dsp:sp modelId="{2772D278-2EAE-433D-B97A-BDC6B6F3249D}">
      <dsp:nvSpPr>
        <dsp:cNvPr id="0" name=""/>
        <dsp:cNvSpPr/>
      </dsp:nvSpPr>
      <dsp:spPr>
        <a:xfrm>
          <a:off x="3880754" y="2438889"/>
          <a:ext cx="4542796" cy="1346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uk-UA" sz="1800" b="1" kern="1200" dirty="0">
              <a:solidFill>
                <a:schemeClr val="tx1"/>
              </a:solidFill>
              <a:latin typeface="Arial" panose="020B0604020202020204" pitchFamily="34" charset="0"/>
              <a:cs typeface="Arial" panose="020B0604020202020204" pitchFamily="34" charset="0"/>
            </a:rPr>
            <a:t>Оперативна ціль С.3.2.</a:t>
          </a:r>
        </a:p>
        <a:p>
          <a:pPr marL="0" lvl="0" indent="0" algn="ctr" defTabSz="800100">
            <a:lnSpc>
              <a:spcPct val="90000"/>
            </a:lnSpc>
            <a:spcBef>
              <a:spcPct val="0"/>
            </a:spcBef>
            <a:spcAft>
              <a:spcPts val="0"/>
            </a:spcAft>
            <a:buNone/>
          </a:pPr>
          <a:r>
            <a:rPr lang="uk-UA" sz="1800" b="1" kern="1200" dirty="0">
              <a:solidFill>
                <a:schemeClr val="tx1"/>
              </a:solidFill>
              <a:latin typeface="Arial" panose="020B0604020202020204" pitchFamily="34" charset="0"/>
              <a:cs typeface="Arial" panose="020B0604020202020204" pitchFamily="34" charset="0"/>
            </a:rPr>
            <a:t>Створення зон покращення бізнесу</a:t>
          </a:r>
          <a:endParaRPr lang="ru-RU" sz="1800" b="1" kern="1200" dirty="0">
            <a:solidFill>
              <a:schemeClr val="tx1"/>
            </a:solidFill>
            <a:latin typeface="Arial" panose="020B0604020202020204" pitchFamily="34" charset="0"/>
            <a:cs typeface="Arial" panose="020B0604020202020204" pitchFamily="34" charset="0"/>
          </a:endParaRPr>
        </a:p>
      </dsp:txBody>
      <dsp:txXfrm>
        <a:off x="3880754" y="2438889"/>
        <a:ext cx="4542796" cy="1346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92ED7-C60C-48D5-B593-954485D00FC3}">
      <dsp:nvSpPr>
        <dsp:cNvPr id="0" name=""/>
        <dsp:cNvSpPr/>
      </dsp:nvSpPr>
      <dsp:spPr>
        <a:xfrm>
          <a:off x="-4304414" y="-660332"/>
          <a:ext cx="5128410" cy="5128410"/>
        </a:xfrm>
        <a:prstGeom prst="blockArc">
          <a:avLst>
            <a:gd name="adj1" fmla="val 18900000"/>
            <a:gd name="adj2" fmla="val 2700000"/>
            <a:gd name="adj3" fmla="val 421"/>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17FF65-C92E-4790-942C-4B66F8EC70E6}">
      <dsp:nvSpPr>
        <dsp:cNvPr id="0" name=""/>
        <dsp:cNvSpPr/>
      </dsp:nvSpPr>
      <dsp:spPr>
        <a:xfrm>
          <a:off x="431682" y="292739"/>
          <a:ext cx="3981673" cy="58578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4966"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Недостатній рівень відновлювальних джерел енергії у виробництві та в установах бюджетної сфери</a:t>
          </a:r>
        </a:p>
      </dsp:txBody>
      <dsp:txXfrm>
        <a:off x="431682" y="292739"/>
        <a:ext cx="3981673" cy="585783"/>
      </dsp:txXfrm>
    </dsp:sp>
    <dsp:sp modelId="{9E0B2918-9A2C-4899-9F8F-7CF731AB1BF6}">
      <dsp:nvSpPr>
        <dsp:cNvPr id="0" name=""/>
        <dsp:cNvSpPr/>
      </dsp:nvSpPr>
      <dsp:spPr>
        <a:xfrm>
          <a:off x="144015" y="288034"/>
          <a:ext cx="575334" cy="595192"/>
        </a:xfrm>
        <a:prstGeom prst="ellips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52E5E7-892B-43C3-A393-CE87A69D54A6}">
      <dsp:nvSpPr>
        <dsp:cNvPr id="0" name=""/>
        <dsp:cNvSpPr/>
      </dsp:nvSpPr>
      <dsp:spPr>
        <a:xfrm>
          <a:off x="767526" y="1171567"/>
          <a:ext cx="3645830" cy="585783"/>
        </a:xfrm>
        <a:prstGeom prst="rect">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4966"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Низький рівень екологічної культури і свідомості мешканців</a:t>
          </a:r>
        </a:p>
      </dsp:txBody>
      <dsp:txXfrm>
        <a:off x="767526" y="1171567"/>
        <a:ext cx="3645830" cy="585783"/>
      </dsp:txXfrm>
    </dsp:sp>
    <dsp:sp modelId="{F140FC2E-D76A-4EE8-83B4-55C58D1068DC}">
      <dsp:nvSpPr>
        <dsp:cNvPr id="0" name=""/>
        <dsp:cNvSpPr/>
      </dsp:nvSpPr>
      <dsp:spPr>
        <a:xfrm>
          <a:off x="432051" y="1118722"/>
          <a:ext cx="670949" cy="691473"/>
        </a:xfrm>
        <a:prstGeom prst="ellipse">
          <a:avLst/>
        </a:prstGeom>
        <a:solidFill>
          <a:srgbClr val="00B05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33F7543-7695-4667-9864-6D202C8ACC75}">
      <dsp:nvSpPr>
        <dsp:cNvPr id="0" name=""/>
        <dsp:cNvSpPr/>
      </dsp:nvSpPr>
      <dsp:spPr>
        <a:xfrm>
          <a:off x="767526" y="1890634"/>
          <a:ext cx="3645830" cy="905305"/>
        </a:xfrm>
        <a:prstGeom prst="rect">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4966" tIns="35560" rIns="35560" bIns="35560" numCol="1" spcCol="1270" anchor="ctr" anchorCtr="0">
          <a:noAutofit/>
        </a:bodyPr>
        <a:lstStyle/>
        <a:p>
          <a:pPr marL="0" lvl="0" indent="0" algn="l" defTabSz="600075">
            <a:lnSpc>
              <a:spcPct val="90000"/>
            </a:lnSpc>
            <a:spcBef>
              <a:spcPct val="0"/>
            </a:spcBef>
            <a:spcAft>
              <a:spcPct val="35000"/>
            </a:spcAft>
            <a:buNone/>
          </a:pPr>
          <a:r>
            <a:rPr lang="uk-UA" sz="1350" b="0" kern="1200" dirty="0">
              <a:solidFill>
                <a:schemeClr val="tx1"/>
              </a:solidFill>
              <a:latin typeface="Arial" panose="020B0604020202020204" pitchFamily="34" charset="0"/>
              <a:cs typeface="Arial" panose="020B0604020202020204" pitchFamily="34" charset="0"/>
            </a:rPr>
            <a:t>Проблема сміттєзвалищ. Відсутність ефективного механізму поводження з побутовими відходами, утилізація ТВП, переробка ТВП</a:t>
          </a:r>
        </a:p>
      </dsp:txBody>
      <dsp:txXfrm>
        <a:off x="767526" y="1890634"/>
        <a:ext cx="3645830" cy="905305"/>
      </dsp:txXfrm>
    </dsp:sp>
    <dsp:sp modelId="{F51D0F45-2AE5-4D30-832E-5305B07C469B}">
      <dsp:nvSpPr>
        <dsp:cNvPr id="0" name=""/>
        <dsp:cNvSpPr/>
      </dsp:nvSpPr>
      <dsp:spPr>
        <a:xfrm>
          <a:off x="432051" y="2016225"/>
          <a:ext cx="670949" cy="654122"/>
        </a:xfrm>
        <a:prstGeom prst="ellipse">
          <a:avLst/>
        </a:prstGeom>
        <a:solidFill>
          <a:schemeClr val="accent2">
            <a:lumMod val="75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841C0C6-A164-4AC2-BC38-F70125AFEA95}">
      <dsp:nvSpPr>
        <dsp:cNvPr id="0" name=""/>
        <dsp:cNvSpPr/>
      </dsp:nvSpPr>
      <dsp:spPr>
        <a:xfrm>
          <a:off x="431682" y="2929222"/>
          <a:ext cx="3981673" cy="585783"/>
        </a:xfrm>
        <a:prstGeom prst="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4966" tIns="35560" rIns="35560" bIns="35560" numCol="1" spcCol="1270" anchor="ctr" anchorCtr="0">
          <a:noAutofit/>
        </a:bodyPr>
        <a:lstStyle/>
        <a:p>
          <a:pPr marL="0" lvl="0" indent="0" algn="l" defTabSz="622300">
            <a:lnSpc>
              <a:spcPct val="90000"/>
            </a:lnSpc>
            <a:spcBef>
              <a:spcPct val="0"/>
            </a:spcBef>
            <a:spcAft>
              <a:spcPct val="35000"/>
            </a:spcAft>
            <a:buNone/>
          </a:pPr>
          <a:r>
            <a:rPr lang="uk-UA" sz="1400" b="0" kern="1200" dirty="0">
              <a:solidFill>
                <a:schemeClr val="tx1"/>
              </a:solidFill>
              <a:latin typeface="Arial" panose="020B0604020202020204" pitchFamily="34" charset="0"/>
              <a:cs typeface="Arial" panose="020B0604020202020204" pitchFamily="34" charset="0"/>
            </a:rPr>
            <a:t>Низький рівень інвестування</a:t>
          </a:r>
        </a:p>
      </dsp:txBody>
      <dsp:txXfrm>
        <a:off x="431682" y="2929222"/>
        <a:ext cx="3981673" cy="585783"/>
      </dsp:txXfrm>
    </dsp:sp>
    <dsp:sp modelId="{0BE87F4F-464B-46A0-909D-39EFB69A4C33}">
      <dsp:nvSpPr>
        <dsp:cNvPr id="0" name=""/>
        <dsp:cNvSpPr/>
      </dsp:nvSpPr>
      <dsp:spPr>
        <a:xfrm>
          <a:off x="72008" y="2876194"/>
          <a:ext cx="719349" cy="691839"/>
        </a:xfrm>
        <a:prstGeom prst="ellipse">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9644E-BF37-4F4F-A7B3-5AFB366168C0}">
      <dsp:nvSpPr>
        <dsp:cNvPr id="0" name=""/>
        <dsp:cNvSpPr/>
      </dsp:nvSpPr>
      <dsp:spPr>
        <a:xfrm>
          <a:off x="1919951" y="332479"/>
          <a:ext cx="5328640" cy="4839003"/>
        </a:xfrm>
        <a:prstGeom prst="pie">
          <a:avLst>
            <a:gd name="adj1" fmla="val 16200000"/>
            <a:gd name="adj2" fmla="val 180000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Arial" panose="020B0604020202020204" pitchFamily="34" charset="0"/>
              <a:cs typeface="Arial" panose="020B0604020202020204" pitchFamily="34" charset="0"/>
            </a:rPr>
            <a:t>2. Розпорядженням міського голови утворюється Положення про комітет з управління впровадженням Стратегії розвитку Новокаховської міської ради</a:t>
          </a:r>
          <a:endParaRPr lang="ru-RU" sz="1400" b="1" kern="1200" dirty="0">
            <a:latin typeface="Arial" panose="020B0604020202020204" pitchFamily="34" charset="0"/>
            <a:cs typeface="Arial" panose="020B0604020202020204" pitchFamily="34" charset="0"/>
          </a:endParaRPr>
        </a:p>
      </dsp:txBody>
      <dsp:txXfrm>
        <a:off x="4817082" y="1225390"/>
        <a:ext cx="1807931" cy="1613001"/>
      </dsp:txXfrm>
    </dsp:sp>
    <dsp:sp modelId="{D44FE404-331A-4FCB-A434-786F399D2462}">
      <dsp:nvSpPr>
        <dsp:cNvPr id="0" name=""/>
        <dsp:cNvSpPr/>
      </dsp:nvSpPr>
      <dsp:spPr>
        <a:xfrm>
          <a:off x="1842894" y="342206"/>
          <a:ext cx="5216290" cy="5126991"/>
        </a:xfrm>
        <a:prstGeom prst="pie">
          <a:avLst>
            <a:gd name="adj1" fmla="val 1800000"/>
            <a:gd name="adj2" fmla="val 90000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endParaRPr lang="uk-UA" sz="1400"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uk-UA" sz="1400" b="1" kern="1200" dirty="0">
              <a:solidFill>
                <a:schemeClr val="bg1"/>
              </a:solidFill>
              <a:latin typeface="Arial" panose="020B0604020202020204" pitchFamily="34" charset="0"/>
              <a:cs typeface="Arial" panose="020B0604020202020204" pitchFamily="34" charset="0"/>
            </a:rPr>
            <a:t>3. Розпорядженням міського голови утворюється Положення про моніторинг впровадження Стратегії розвитку Новокаховської міської ради</a:t>
          </a:r>
          <a:endParaRPr lang="ru-RU" sz="1400" b="1" kern="1200" dirty="0">
            <a:solidFill>
              <a:schemeClr val="bg1"/>
            </a:solidFill>
            <a:latin typeface="Arial" panose="020B0604020202020204" pitchFamily="34" charset="0"/>
            <a:cs typeface="Arial" panose="020B0604020202020204" pitchFamily="34" charset="0"/>
          </a:endParaRPr>
        </a:p>
      </dsp:txBody>
      <dsp:txXfrm>
        <a:off x="3271164" y="3577094"/>
        <a:ext cx="2359750" cy="1586926"/>
      </dsp:txXfrm>
    </dsp:sp>
    <dsp:sp modelId="{2D09A40F-F846-493E-8152-934EC582AAC2}">
      <dsp:nvSpPr>
        <dsp:cNvPr id="0" name=""/>
        <dsp:cNvSpPr/>
      </dsp:nvSpPr>
      <dsp:spPr>
        <a:xfrm>
          <a:off x="1719769" y="332488"/>
          <a:ext cx="5389111" cy="4754305"/>
        </a:xfrm>
        <a:prstGeom prst="pie">
          <a:avLst>
            <a:gd name="adj1" fmla="val 9000000"/>
            <a:gd name="adj2" fmla="val 16200000"/>
          </a:avLst>
        </a:prstGeom>
        <a:solidFill>
          <a:srgbClr val="007A3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Arial" panose="020B0604020202020204" pitchFamily="34" charset="0"/>
              <a:cs typeface="Arial" panose="020B0604020202020204" pitchFamily="34" charset="0"/>
            </a:rPr>
            <a:t>1. Для впровадження Стратегії буде діяти  Комітет управління впровадженням Стратегії</a:t>
          </a:r>
          <a:endParaRPr lang="ru-RU" sz="1400" b="1" kern="1200" dirty="0">
            <a:latin typeface="Arial" panose="020B0604020202020204" pitchFamily="34" charset="0"/>
            <a:cs typeface="Arial" panose="020B0604020202020204" pitchFamily="34" charset="0"/>
          </a:endParaRPr>
        </a:p>
      </dsp:txBody>
      <dsp:txXfrm>
        <a:off x="2297174" y="1266369"/>
        <a:ext cx="1828448" cy="1584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8699-C14F-4188-BE04-3FBC5D99EBBD}">
      <dsp:nvSpPr>
        <dsp:cNvPr id="0" name=""/>
        <dsp:cNvSpPr/>
      </dsp:nvSpPr>
      <dsp:spPr>
        <a:xfrm>
          <a:off x="259" y="609602"/>
          <a:ext cx="3210705" cy="1275305"/>
        </a:xfrm>
        <a:prstGeom prst="chevron">
          <a:avLst/>
        </a:prstGeom>
        <a:solidFill>
          <a:schemeClr val="accent4">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1400" b="1" kern="1200" dirty="0">
            <a:solidFill>
              <a:srgbClr val="002060"/>
            </a:solidFill>
            <a:effectLst/>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uk-UA" sz="1600" b="1" kern="1200" dirty="0">
              <a:solidFill>
                <a:srgbClr val="002060"/>
              </a:solidFill>
              <a:effectLst/>
              <a:latin typeface="Arial" panose="020B0604020202020204" pitchFamily="34" charset="0"/>
              <a:cs typeface="Arial" panose="020B0604020202020204" pitchFamily="34" charset="0"/>
            </a:rPr>
            <a:t>Профіль громади Новокаховської міської ради</a:t>
          </a:r>
          <a:endParaRPr lang="ru-RU" sz="1600" kern="1200" dirty="0">
            <a:solidFill>
              <a:srgbClr val="002060"/>
            </a:solidFill>
            <a:effectLst/>
          </a:endParaRPr>
        </a:p>
        <a:p>
          <a:pPr algn="ctr">
            <a:spcBef>
              <a:spcPct val="0"/>
            </a:spcBef>
            <a:buNone/>
          </a:pPr>
          <a:endParaRPr lang="ru-RU" sz="1150" kern="1200" dirty="0">
            <a:solidFill>
              <a:schemeClr val="tx1"/>
            </a:solidFill>
            <a:effectLst/>
          </a:endParaRPr>
        </a:p>
      </dsp:txBody>
      <dsp:txXfrm>
        <a:off x="637912" y="609602"/>
        <a:ext cx="1935400" cy="1275305"/>
      </dsp:txXfrm>
    </dsp:sp>
    <dsp:sp modelId="{D721E72D-81F2-4381-A30D-B8E8F4F098B7}">
      <dsp:nvSpPr>
        <dsp:cNvPr id="0" name=""/>
        <dsp:cNvSpPr/>
      </dsp:nvSpPr>
      <dsp:spPr>
        <a:xfrm>
          <a:off x="2970071" y="607283"/>
          <a:ext cx="3035705" cy="1299554"/>
        </a:xfrm>
        <a:prstGeom prst="chevron">
          <a:avLst/>
        </a:prstGeom>
        <a:solidFill>
          <a:schemeClr val="accent4">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marR="0" lvl="0" indent="0" algn="ctr" defTabSz="2355850" eaLnBrk="1" fontAlgn="auto" latinLnBrk="0" hangingPunct="1">
            <a:lnSpc>
              <a:spcPct val="90000"/>
            </a:lnSpc>
            <a:spcBef>
              <a:spcPct val="0"/>
            </a:spcBef>
            <a:spcAft>
              <a:spcPct val="35000"/>
            </a:spcAft>
            <a:buClrTx/>
            <a:buSzTx/>
            <a:buFontTx/>
            <a:buNone/>
            <a:tabLst/>
            <a:defRPr/>
          </a:pPr>
          <a:endParaRPr lang="uk-UA" sz="1400" b="1" kern="1200" dirty="0">
            <a:solidFill>
              <a:srgbClr val="002060"/>
            </a:solidFill>
            <a:latin typeface="Arial" panose="020B0604020202020204" pitchFamily="34" charset="0"/>
            <a:cs typeface="Arial" panose="020B0604020202020204" pitchFamily="34" charset="0"/>
          </a:endParaRPr>
        </a:p>
        <a:p>
          <a:pPr marL="0" marR="0" lvl="0" indent="0" algn="ctr" defTabSz="2355850" eaLnBrk="1" fontAlgn="auto" latinLnBrk="0" hangingPunct="1">
            <a:lnSpc>
              <a:spcPct val="90000"/>
            </a:lnSpc>
            <a:spcBef>
              <a:spcPct val="0"/>
            </a:spcBef>
            <a:spcAft>
              <a:spcPct val="35000"/>
            </a:spcAft>
            <a:buClrTx/>
            <a:buSzTx/>
            <a:buFontTx/>
            <a:buNone/>
            <a:tabLst/>
            <a:defRPr/>
          </a:pPr>
          <a:r>
            <a:rPr lang="en-US" sz="1600" b="1" kern="1200" dirty="0">
              <a:solidFill>
                <a:srgbClr val="002060"/>
              </a:solidFill>
              <a:latin typeface="Arial" panose="020B0604020202020204" pitchFamily="34" charset="0"/>
              <a:cs typeface="Arial" panose="020B0604020202020204" pitchFamily="34" charset="0"/>
            </a:rPr>
            <a:t>SWOT</a:t>
          </a:r>
          <a:r>
            <a:rPr lang="uk-UA" sz="1600" b="1" kern="1200" dirty="0">
              <a:solidFill>
                <a:srgbClr val="002060"/>
              </a:solidFill>
              <a:latin typeface="Arial" panose="020B0604020202020204" pitchFamily="34" charset="0"/>
              <a:cs typeface="Arial" panose="020B0604020202020204" pitchFamily="34" charset="0"/>
            </a:rPr>
            <a:t> - аналіз </a:t>
          </a:r>
          <a:endParaRPr lang="ru-RU" sz="1600" b="1" kern="1200" dirty="0">
            <a:solidFill>
              <a:srgbClr val="002060"/>
            </a:solidFill>
            <a:latin typeface="Arial" panose="020B0604020202020204" pitchFamily="34" charset="0"/>
            <a:cs typeface="Arial" panose="020B0604020202020204" pitchFamily="34" charset="0"/>
          </a:endParaRPr>
        </a:p>
        <a:p>
          <a:pPr marL="0" lvl="0" defTabSz="2355850">
            <a:lnSpc>
              <a:spcPct val="90000"/>
            </a:lnSpc>
            <a:spcBef>
              <a:spcPct val="0"/>
            </a:spcBef>
            <a:spcAft>
              <a:spcPct val="35000"/>
            </a:spcAft>
            <a:buNone/>
          </a:pPr>
          <a:endParaRPr lang="ru-RU" sz="1150" kern="1200" dirty="0">
            <a:solidFill>
              <a:schemeClr val="tx1"/>
            </a:solidFill>
          </a:endParaRPr>
        </a:p>
      </dsp:txBody>
      <dsp:txXfrm>
        <a:off x="3619848" y="607283"/>
        <a:ext cx="1736151" cy="1299554"/>
      </dsp:txXfrm>
    </dsp:sp>
    <dsp:sp modelId="{26631776-2DD7-4F31-BD31-50997BC35732}">
      <dsp:nvSpPr>
        <dsp:cNvPr id="0" name=""/>
        <dsp:cNvSpPr/>
      </dsp:nvSpPr>
      <dsp:spPr>
        <a:xfrm>
          <a:off x="5698745" y="643465"/>
          <a:ext cx="3378856" cy="1225493"/>
        </a:xfrm>
        <a:prstGeom prst="chevron">
          <a:avLst/>
        </a:prstGeom>
        <a:solidFill>
          <a:schemeClr val="accent4">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600" b="1" kern="1200" dirty="0">
              <a:solidFill>
                <a:srgbClr val="002060"/>
              </a:solidFill>
              <a:latin typeface="Arial" panose="020B0604020202020204" pitchFamily="34" charset="0"/>
              <a:cs typeface="Arial" panose="020B0604020202020204" pitchFamily="34" charset="0"/>
            </a:rPr>
            <a:t>Стратегічне Бачення/Місія, </a:t>
          </a:r>
        </a:p>
        <a:p>
          <a:pPr marL="0" marR="0" lvl="0" indent="0" algn="ctr" defTabSz="914400" eaLnBrk="1" fontAlgn="auto" latinLnBrk="0" hangingPunct="1">
            <a:lnSpc>
              <a:spcPct val="100000"/>
            </a:lnSpc>
            <a:spcBef>
              <a:spcPct val="0"/>
            </a:spcBef>
            <a:spcAft>
              <a:spcPts val="0"/>
            </a:spcAft>
            <a:buClrTx/>
            <a:buSzTx/>
            <a:buFontTx/>
            <a:buNone/>
            <a:tabLst/>
            <a:defRPr/>
          </a:pPr>
          <a:r>
            <a:rPr lang="uk-UA" sz="1600" b="1" kern="1200" dirty="0">
              <a:solidFill>
                <a:srgbClr val="002060"/>
              </a:solidFill>
              <a:latin typeface="Arial" panose="020B0604020202020204" pitchFamily="34" charset="0"/>
              <a:cs typeface="Arial" panose="020B0604020202020204" pitchFamily="34" charset="0"/>
            </a:rPr>
            <a:t>Напрями та Цілі</a:t>
          </a:r>
          <a:endParaRPr lang="ru-RU" sz="1600" kern="1200" dirty="0">
            <a:solidFill>
              <a:schemeClr val="bg1"/>
            </a:solidFill>
          </a:endParaRPr>
        </a:p>
      </dsp:txBody>
      <dsp:txXfrm>
        <a:off x="6311492" y="643465"/>
        <a:ext cx="2153363" cy="1225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1909-02C2-4B13-937E-CCD9576B5B71}">
      <dsp:nvSpPr>
        <dsp:cNvPr id="0" name=""/>
        <dsp:cNvSpPr/>
      </dsp:nvSpPr>
      <dsp:spPr>
        <a:xfrm>
          <a:off x="0" y="145011"/>
          <a:ext cx="3657422" cy="2931895"/>
        </a:xfrm>
        <a:prstGeom prst="ellipse">
          <a:avLst/>
        </a:prstGeom>
        <a:solidFill>
          <a:srgbClr val="00B050">
            <a:alpha val="65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1189" tIns="13970" rIns="161189" bIns="13970" numCol="1" spcCol="1270" anchor="ctr" anchorCtr="0">
          <a:noAutofit/>
        </a:bodyPr>
        <a:lstStyle/>
        <a:p>
          <a:pPr marL="0" lvl="0" indent="0" algn="ctr" defTabSz="488950">
            <a:lnSpc>
              <a:spcPct val="90000"/>
            </a:lnSpc>
            <a:spcBef>
              <a:spcPct val="0"/>
            </a:spcBef>
            <a:spcAft>
              <a:spcPct val="35000"/>
            </a:spcAft>
            <a:buNone/>
          </a:pPr>
          <a:endParaRPr lang="uk-UA" sz="1100" i="1"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uk-UA" sz="1300" b="1" i="1" kern="1200" dirty="0">
              <a:latin typeface="Arial" panose="020B0604020202020204" pitchFamily="34" charset="0"/>
              <a:cs typeface="Arial" panose="020B0604020202020204" pitchFamily="34" charset="0"/>
            </a:rPr>
            <a:t>Новокаховська міська рада - земля енергетиків та виноробів, які створюють та поширюють енергію з відновлюваних джерел, відповідальна за своє майбутнє, глибоко поважає кожного громадянина, дбайливо ставиться до довкілля</a:t>
          </a:r>
          <a:endParaRPr lang="ru-RU" sz="1300" b="1" i="1" kern="1200" dirty="0">
            <a:solidFill>
              <a:schemeClr val="tx1"/>
            </a:solidFill>
            <a:latin typeface="Arial" panose="020B0604020202020204" pitchFamily="34" charset="0"/>
            <a:cs typeface="Arial" panose="020B0604020202020204" pitchFamily="34" charset="0"/>
          </a:endParaRPr>
        </a:p>
      </dsp:txBody>
      <dsp:txXfrm>
        <a:off x="535617" y="574377"/>
        <a:ext cx="2586188" cy="2073163"/>
      </dsp:txXfrm>
    </dsp:sp>
    <dsp:sp modelId="{7BD44168-52AD-4B42-A54E-0BDC3C7A6B61}">
      <dsp:nvSpPr>
        <dsp:cNvPr id="0" name=""/>
        <dsp:cNvSpPr/>
      </dsp:nvSpPr>
      <dsp:spPr>
        <a:xfrm>
          <a:off x="3071666" y="107418"/>
          <a:ext cx="3379466" cy="2928937"/>
        </a:xfrm>
        <a:prstGeom prst="ellipse">
          <a:avLst/>
        </a:prstGeom>
        <a:solidFill>
          <a:srgbClr val="92D050">
            <a:alpha val="90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1189" tIns="16510" rIns="161189" bIns="16510" numCol="1" spcCol="1270" anchor="ctr" anchorCtr="0">
          <a:noAutofit/>
        </a:bodyPr>
        <a:lstStyle/>
        <a:p>
          <a:pPr marL="0" lvl="0" indent="0" algn="ctr" defTabSz="577850">
            <a:lnSpc>
              <a:spcPct val="90000"/>
            </a:lnSpc>
            <a:spcBef>
              <a:spcPct val="0"/>
            </a:spcBef>
            <a:spcAft>
              <a:spcPct val="35000"/>
            </a:spcAft>
            <a:buNone/>
          </a:pPr>
          <a:r>
            <a:rPr lang="uk-UA" sz="1300" b="1" i="1" kern="1200" dirty="0">
              <a:latin typeface="Arial" panose="020B0604020202020204" pitchFamily="34" charset="0"/>
              <a:cs typeface="Arial" panose="020B0604020202020204" pitchFamily="34" charset="0"/>
            </a:rPr>
            <a:t>Новокаховська громада у майбутньому: еко-територія </a:t>
          </a:r>
          <a:r>
            <a:rPr lang="uk-UA" sz="1300" b="1" i="1" kern="1200" dirty="0" err="1">
              <a:latin typeface="Arial" panose="020B0604020202020204" pitchFamily="34" charset="0"/>
              <a:cs typeface="Arial" panose="020B0604020202020204" pitchFamily="34" charset="0"/>
            </a:rPr>
            <a:t>ресурсо</a:t>
          </a:r>
          <a:r>
            <a:rPr lang="uk-UA" sz="1300" b="1" i="1" kern="1200" dirty="0">
              <a:latin typeface="Arial" panose="020B0604020202020204" pitchFamily="34" charset="0"/>
              <a:cs typeface="Arial" panose="020B0604020202020204" pitchFamily="34" charset="0"/>
            </a:rPr>
            <a:t>-ефективних виробництв, екологічного туризму, майданчик для формування та реалізації сучасних технологій в усіх сферах діяльності, межує з Національним природним парком «Нижньодніпровський» </a:t>
          </a:r>
          <a:endParaRPr lang="ru-RU" sz="1300" b="1" kern="1200" dirty="0">
            <a:latin typeface="Arial" panose="020B0604020202020204" pitchFamily="34" charset="0"/>
            <a:cs typeface="Arial" panose="020B0604020202020204" pitchFamily="34" charset="0"/>
          </a:endParaRPr>
        </a:p>
      </dsp:txBody>
      <dsp:txXfrm>
        <a:off x="3566577" y="536351"/>
        <a:ext cx="2389644" cy="2071071"/>
      </dsp:txXfrm>
    </dsp:sp>
    <dsp:sp modelId="{3C01CA2F-A31A-4FDB-BB53-1B923C2DCBE2}">
      <dsp:nvSpPr>
        <dsp:cNvPr id="0" name=""/>
        <dsp:cNvSpPr/>
      </dsp:nvSpPr>
      <dsp:spPr>
        <a:xfrm>
          <a:off x="5865345" y="164533"/>
          <a:ext cx="3278623" cy="2814708"/>
        </a:xfrm>
        <a:prstGeom prst="ellipse">
          <a:avLst/>
        </a:prstGeom>
        <a:solidFill>
          <a:srgbClr val="7030A0">
            <a:alpha val="58000"/>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1189" tIns="16510" rIns="161189" bIns="16510" numCol="1" spcCol="1270" anchor="ctr" anchorCtr="0">
          <a:noAutofit/>
        </a:bodyPr>
        <a:lstStyle/>
        <a:p>
          <a:pPr marL="0" lvl="0" indent="0" algn="ctr" defTabSz="577850">
            <a:lnSpc>
              <a:spcPct val="90000"/>
            </a:lnSpc>
            <a:spcBef>
              <a:spcPct val="0"/>
            </a:spcBef>
            <a:spcAft>
              <a:spcPct val="35000"/>
            </a:spcAft>
            <a:buNone/>
          </a:pPr>
          <a:r>
            <a:rPr lang="uk-UA" sz="1300" b="1" i="1" kern="1200" dirty="0">
              <a:latin typeface="Arial" panose="020B0604020202020204" pitchFamily="34" charset="0"/>
              <a:cs typeface="Arial" panose="020B0604020202020204" pitchFamily="34" charset="0"/>
            </a:rPr>
            <a:t>Соціум, який забезпечує громадян усіма видами послуг, розвивається на основі знань та найсучасніших технологій в управлінні; територія, де для бізнесу створено усі інфраструктурні та адміністративні умови</a:t>
          </a:r>
          <a:endParaRPr lang="ru-RU" sz="1300" b="1" kern="1200" dirty="0">
            <a:latin typeface="Arial" panose="020B0604020202020204" pitchFamily="34" charset="0"/>
            <a:cs typeface="Arial" panose="020B0604020202020204" pitchFamily="34" charset="0"/>
          </a:endParaRPr>
        </a:p>
      </dsp:txBody>
      <dsp:txXfrm>
        <a:off x="6345488" y="576737"/>
        <a:ext cx="2318337" cy="1990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EE051-F826-43C4-B76C-823EC4F03488}">
      <dsp:nvSpPr>
        <dsp:cNvPr id="0" name=""/>
        <dsp:cNvSpPr/>
      </dsp:nvSpPr>
      <dsp:spPr>
        <a:xfrm>
          <a:off x="0" y="1659326"/>
          <a:ext cx="3508533" cy="1185195"/>
        </a:xfrm>
        <a:prstGeom prst="chevron">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Соціальна відповідальність та добробут</a:t>
          </a:r>
          <a:endParaRPr lang="ru-RU" sz="1800" b="1" kern="1200" dirty="0">
            <a:solidFill>
              <a:schemeClr val="tx1"/>
            </a:solidFill>
            <a:latin typeface="Arial" panose="020B0604020202020204" pitchFamily="34" charset="0"/>
            <a:cs typeface="Arial" panose="020B0604020202020204" pitchFamily="34" charset="0"/>
          </a:endParaRPr>
        </a:p>
      </dsp:txBody>
      <dsp:txXfrm>
        <a:off x="592598" y="1659326"/>
        <a:ext cx="2323338" cy="1185195"/>
      </dsp:txXfrm>
    </dsp:sp>
    <dsp:sp modelId="{8250A71C-AE80-4D5A-B9D7-18EA9E220DF0}">
      <dsp:nvSpPr>
        <dsp:cNvPr id="0" name=""/>
        <dsp:cNvSpPr/>
      </dsp:nvSpPr>
      <dsp:spPr>
        <a:xfrm>
          <a:off x="3240360" y="1643175"/>
          <a:ext cx="2634239" cy="1187895"/>
        </a:xfrm>
        <a:prstGeom prst="chevron">
          <a:avLst/>
        </a:prstGeom>
        <a:solidFill>
          <a:srgbClr val="00B05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Еко-територія</a:t>
          </a:r>
          <a:endParaRPr lang="ru-RU" sz="1800" b="1" kern="1200" dirty="0">
            <a:solidFill>
              <a:schemeClr val="tx1"/>
            </a:solidFill>
            <a:latin typeface="Arial" panose="020B0604020202020204" pitchFamily="34" charset="0"/>
            <a:cs typeface="Arial" panose="020B0604020202020204" pitchFamily="34" charset="0"/>
          </a:endParaRPr>
        </a:p>
      </dsp:txBody>
      <dsp:txXfrm>
        <a:off x="3834308" y="1643175"/>
        <a:ext cx="1446344" cy="1187895"/>
      </dsp:txXfrm>
    </dsp:sp>
    <dsp:sp modelId="{ED67B0D0-D998-40E6-BF5E-766B0FB3323C}">
      <dsp:nvSpPr>
        <dsp:cNvPr id="0" name=""/>
        <dsp:cNvSpPr/>
      </dsp:nvSpPr>
      <dsp:spPr>
        <a:xfrm>
          <a:off x="5682704" y="1694697"/>
          <a:ext cx="3104019" cy="1151941"/>
        </a:xfrm>
        <a:prstGeom prst="chevron">
          <a:avLst/>
        </a:prstGeom>
        <a:solidFill>
          <a:srgbClr val="00B0F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Інфраструктура для розвитку бізнесу і туризму </a:t>
          </a:r>
          <a:endParaRPr lang="ru-RU" sz="1800" b="1" kern="1200" dirty="0">
            <a:solidFill>
              <a:schemeClr val="tx1"/>
            </a:solidFill>
            <a:latin typeface="Arial" panose="020B0604020202020204" pitchFamily="34" charset="0"/>
            <a:cs typeface="Arial" panose="020B0604020202020204" pitchFamily="34" charset="0"/>
          </a:endParaRPr>
        </a:p>
      </dsp:txBody>
      <dsp:txXfrm>
        <a:off x="6258675" y="1694697"/>
        <a:ext cx="1952078" cy="1151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66A6-AC28-4A9E-AEAF-A51CA9B4F6D3}">
      <dsp:nvSpPr>
        <dsp:cNvPr id="0" name=""/>
        <dsp:cNvSpPr/>
      </dsp:nvSpPr>
      <dsp:spPr>
        <a:xfrm>
          <a:off x="0" y="0"/>
          <a:ext cx="7675730" cy="514681"/>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1" kern="1200" dirty="0">
              <a:solidFill>
                <a:schemeClr val="tx1"/>
              </a:solidFill>
              <a:latin typeface="Arial" panose="020B0604020202020204" pitchFamily="34" charset="0"/>
              <a:cs typeface="Arial" panose="020B0604020202020204" pitchFamily="34" charset="0"/>
            </a:rPr>
            <a:t>Стратегічні цілі:</a:t>
          </a:r>
          <a:endParaRPr lang="ru-RU" sz="2000" b="1" kern="1200" dirty="0">
            <a:solidFill>
              <a:schemeClr val="tx1"/>
            </a:solidFill>
            <a:latin typeface="Arial" panose="020B0604020202020204" pitchFamily="34" charset="0"/>
            <a:cs typeface="Arial" panose="020B0604020202020204" pitchFamily="34" charset="0"/>
          </a:endParaRPr>
        </a:p>
      </dsp:txBody>
      <dsp:txXfrm>
        <a:off x="25125" y="25125"/>
        <a:ext cx="7625480" cy="464431"/>
      </dsp:txXfrm>
    </dsp:sp>
    <dsp:sp modelId="{0845D968-F64D-4E00-91BD-C678D2208BED}">
      <dsp:nvSpPr>
        <dsp:cNvPr id="0" name=""/>
        <dsp:cNvSpPr/>
      </dsp:nvSpPr>
      <dsp:spPr>
        <a:xfrm>
          <a:off x="0" y="533838"/>
          <a:ext cx="7675730" cy="601869"/>
        </a:xfrm>
        <a:prstGeom prst="roundRect">
          <a:avLst/>
        </a:prstGeom>
        <a:solidFill>
          <a:schemeClr val="accent5">
            <a:hueOff val="-1689636"/>
            <a:satOff val="-4355"/>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А.1.Система освіти, яка відповідає запитам майбутнього</a:t>
          </a:r>
          <a:endParaRPr lang="ru-RU" sz="1800" b="1" kern="1200" dirty="0">
            <a:solidFill>
              <a:schemeClr val="tx1"/>
            </a:solidFill>
            <a:latin typeface="Arial" panose="020B0604020202020204" pitchFamily="34" charset="0"/>
            <a:cs typeface="Arial" panose="020B0604020202020204" pitchFamily="34" charset="0"/>
          </a:endParaRPr>
        </a:p>
      </dsp:txBody>
      <dsp:txXfrm>
        <a:off x="29381" y="563219"/>
        <a:ext cx="7616968" cy="543107"/>
      </dsp:txXfrm>
    </dsp:sp>
    <dsp:sp modelId="{C2F249F8-71B3-4618-936E-D8982FC4E794}">
      <dsp:nvSpPr>
        <dsp:cNvPr id="0" name=""/>
        <dsp:cNvSpPr/>
      </dsp:nvSpPr>
      <dsp:spPr>
        <a:xfrm>
          <a:off x="0" y="1155838"/>
          <a:ext cx="7675730" cy="585366"/>
        </a:xfrm>
        <a:prstGeom prst="roundRect">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А.2.Ефективна система охорони здоров'я</a:t>
          </a:r>
          <a:endParaRPr lang="ru-RU" sz="1800" b="1" kern="1200" dirty="0">
            <a:solidFill>
              <a:schemeClr val="tx1"/>
            </a:solidFill>
            <a:latin typeface="Arial" panose="020B0604020202020204" pitchFamily="34" charset="0"/>
            <a:cs typeface="Arial" panose="020B0604020202020204" pitchFamily="34" charset="0"/>
          </a:endParaRPr>
        </a:p>
      </dsp:txBody>
      <dsp:txXfrm>
        <a:off x="28575" y="1184413"/>
        <a:ext cx="7618580" cy="528216"/>
      </dsp:txXfrm>
    </dsp:sp>
    <dsp:sp modelId="{6E580E38-3218-4450-ABCE-DEE1196C2129}">
      <dsp:nvSpPr>
        <dsp:cNvPr id="0" name=""/>
        <dsp:cNvSpPr/>
      </dsp:nvSpPr>
      <dsp:spPr>
        <a:xfrm>
          <a:off x="0" y="1749280"/>
          <a:ext cx="7675730" cy="620747"/>
        </a:xfrm>
        <a:prstGeom prst="roundRect">
          <a:avLst/>
        </a:prstGeom>
        <a:solidFill>
          <a:schemeClr val="accent5">
            <a:hueOff val="-5068907"/>
            <a:satOff val="-13064"/>
            <a:lumOff val="-8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А.3.Активна та відповідальна територіальна громада</a:t>
          </a:r>
          <a:endParaRPr lang="ru-RU" sz="1800" b="1" kern="1200" dirty="0">
            <a:solidFill>
              <a:schemeClr val="tx1"/>
            </a:solidFill>
            <a:latin typeface="Arial" panose="020B0604020202020204" pitchFamily="34" charset="0"/>
            <a:cs typeface="Arial" panose="020B0604020202020204" pitchFamily="34" charset="0"/>
          </a:endParaRPr>
        </a:p>
      </dsp:txBody>
      <dsp:txXfrm>
        <a:off x="30302" y="1779582"/>
        <a:ext cx="7615126" cy="560143"/>
      </dsp:txXfrm>
    </dsp:sp>
    <dsp:sp modelId="{93360D99-F2CA-4DE7-B6D3-A116BE1BEC0A}">
      <dsp:nvSpPr>
        <dsp:cNvPr id="0" name=""/>
        <dsp:cNvSpPr/>
      </dsp:nvSpPr>
      <dsp:spPr>
        <a:xfrm>
          <a:off x="0" y="2331839"/>
          <a:ext cx="7675730" cy="497243"/>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dirty="0">
              <a:solidFill>
                <a:schemeClr val="tx1"/>
              </a:solidFill>
              <a:latin typeface="Arial" panose="020B0604020202020204" pitchFamily="34" charset="0"/>
              <a:cs typeface="Arial" panose="020B0604020202020204" pitchFamily="34" charset="0"/>
            </a:rPr>
            <a:t>А.4.Безпечна територіальна громада</a:t>
          </a:r>
          <a:endParaRPr lang="ru-RU" sz="1800" b="1" kern="1200" dirty="0">
            <a:solidFill>
              <a:schemeClr val="tx1"/>
            </a:solidFill>
            <a:latin typeface="Arial" panose="020B0604020202020204" pitchFamily="34" charset="0"/>
            <a:cs typeface="Arial" panose="020B0604020202020204" pitchFamily="34" charset="0"/>
          </a:endParaRPr>
        </a:p>
      </dsp:txBody>
      <dsp:txXfrm>
        <a:off x="24273" y="2356112"/>
        <a:ext cx="7627184" cy="448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4973F-017F-40BA-87AB-608A185103DA}">
      <dsp:nvSpPr>
        <dsp:cNvPr id="0" name=""/>
        <dsp:cNvSpPr/>
      </dsp:nvSpPr>
      <dsp:spPr>
        <a:xfrm>
          <a:off x="3430978" y="2023630"/>
          <a:ext cx="508243" cy="1213915"/>
        </a:xfrm>
        <a:custGeom>
          <a:avLst/>
          <a:gdLst/>
          <a:ahLst/>
          <a:cxnLst/>
          <a:rect l="0" t="0" r="0" b="0"/>
          <a:pathLst>
            <a:path>
              <a:moveTo>
                <a:pt x="0" y="0"/>
              </a:moveTo>
              <a:lnTo>
                <a:pt x="266946" y="0"/>
              </a:lnTo>
              <a:lnTo>
                <a:pt x="266946" y="1213915"/>
              </a:lnTo>
              <a:lnTo>
                <a:pt x="508243" y="12139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A5521-4036-44DC-A5B3-67B0CBE9429B}">
      <dsp:nvSpPr>
        <dsp:cNvPr id="0" name=""/>
        <dsp:cNvSpPr/>
      </dsp:nvSpPr>
      <dsp:spPr>
        <a:xfrm>
          <a:off x="3430978" y="1920434"/>
          <a:ext cx="341000" cy="103195"/>
        </a:xfrm>
        <a:custGeom>
          <a:avLst/>
          <a:gdLst/>
          <a:ahLst/>
          <a:cxnLst/>
          <a:rect l="0" t="0" r="0" b="0"/>
          <a:pathLst>
            <a:path>
              <a:moveTo>
                <a:pt x="0" y="103195"/>
              </a:moveTo>
              <a:lnTo>
                <a:pt x="99703" y="103195"/>
              </a:lnTo>
              <a:lnTo>
                <a:pt x="99703" y="0"/>
              </a:lnTo>
              <a:lnTo>
                <a:pt x="34100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430978" y="605229"/>
          <a:ext cx="376495" cy="1418401"/>
        </a:xfrm>
        <a:custGeom>
          <a:avLst/>
          <a:gdLst/>
          <a:ahLst/>
          <a:cxnLst/>
          <a:rect l="0" t="0" r="0" b="0"/>
          <a:pathLst>
            <a:path>
              <a:moveTo>
                <a:pt x="0" y="1418401"/>
              </a:moveTo>
              <a:lnTo>
                <a:pt x="135198" y="1418401"/>
              </a:lnTo>
              <a:lnTo>
                <a:pt x="135198" y="0"/>
              </a:lnTo>
              <a:lnTo>
                <a:pt x="37649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25385" y="1233887"/>
          <a:ext cx="3405593" cy="1579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Стратегічна ціль А.1. </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Система освіти, яка відповідає запитам майбутнього</a:t>
          </a:r>
          <a:endParaRPr lang="ru-RU" sz="2000" b="1" kern="1200" dirty="0">
            <a:solidFill>
              <a:schemeClr val="tx1"/>
            </a:solidFill>
            <a:latin typeface="Arial" panose="020B0604020202020204" pitchFamily="34" charset="0"/>
            <a:cs typeface="Arial" panose="020B0604020202020204" pitchFamily="34" charset="0"/>
          </a:endParaRPr>
        </a:p>
      </dsp:txBody>
      <dsp:txXfrm>
        <a:off x="25385" y="1233887"/>
        <a:ext cx="3405593" cy="1579486"/>
      </dsp:txXfrm>
    </dsp:sp>
    <dsp:sp modelId="{93392BBF-3CEF-4BF4-99B9-6BDA5F153CE2}">
      <dsp:nvSpPr>
        <dsp:cNvPr id="0" name=""/>
        <dsp:cNvSpPr/>
      </dsp:nvSpPr>
      <dsp:spPr>
        <a:xfrm>
          <a:off x="3807474" y="63216"/>
          <a:ext cx="4682030" cy="10840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uk-UA" sz="2000" b="1" kern="1200" dirty="0">
              <a:solidFill>
                <a:schemeClr val="tx1"/>
              </a:solidFill>
              <a:latin typeface="Arial" panose="020B0604020202020204" pitchFamily="34" charset="0"/>
              <a:cs typeface="Arial" panose="020B0604020202020204" pitchFamily="34" charset="0"/>
            </a:rPr>
            <a:t>Оперативна ціль А.1.1.Система освіти, яка відповідає вимогам місцевого ринку праці</a:t>
          </a:r>
          <a:endParaRPr lang="ru-RU" sz="2000" b="1" kern="1200" dirty="0">
            <a:solidFill>
              <a:schemeClr val="tx1"/>
            </a:solidFill>
            <a:latin typeface="Arial" panose="020B0604020202020204" pitchFamily="34" charset="0"/>
            <a:cs typeface="Arial" panose="020B0604020202020204" pitchFamily="34" charset="0"/>
          </a:endParaRPr>
        </a:p>
      </dsp:txBody>
      <dsp:txXfrm>
        <a:off x="3807474" y="63216"/>
        <a:ext cx="4682030" cy="1084026"/>
      </dsp:txXfrm>
    </dsp:sp>
    <dsp:sp modelId="{1CEBCA07-782A-48A7-9F16-39FF9E0A7435}">
      <dsp:nvSpPr>
        <dsp:cNvPr id="0" name=""/>
        <dsp:cNvSpPr/>
      </dsp:nvSpPr>
      <dsp:spPr>
        <a:xfrm>
          <a:off x="3771979" y="1306544"/>
          <a:ext cx="4817639" cy="12277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Оперативна ціль А.1.2.</a:t>
          </a:r>
        </a:p>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Випускники шкіл конкурентні у сучасному світі</a:t>
          </a:r>
          <a:endParaRPr lang="ru-RU" sz="2000" b="1" kern="1200" dirty="0">
            <a:solidFill>
              <a:schemeClr val="tx1"/>
            </a:solidFill>
            <a:latin typeface="Arial" panose="020B0604020202020204" pitchFamily="34" charset="0"/>
            <a:cs typeface="Arial" panose="020B0604020202020204" pitchFamily="34" charset="0"/>
          </a:endParaRPr>
        </a:p>
      </dsp:txBody>
      <dsp:txXfrm>
        <a:off x="3771979" y="1306544"/>
        <a:ext cx="4817639" cy="1227780"/>
      </dsp:txXfrm>
    </dsp:sp>
    <dsp:sp modelId="{68098E2D-6BF4-4B3A-9387-CFF94849C375}">
      <dsp:nvSpPr>
        <dsp:cNvPr id="0" name=""/>
        <dsp:cNvSpPr/>
      </dsp:nvSpPr>
      <dsp:spPr>
        <a:xfrm>
          <a:off x="3939222" y="2778931"/>
          <a:ext cx="4626748" cy="9172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uk-UA" sz="2000" b="1" kern="1200" dirty="0">
              <a:solidFill>
                <a:schemeClr val="tx1"/>
              </a:solidFill>
              <a:latin typeface="Arial" panose="020B0604020202020204" pitchFamily="34" charset="0"/>
              <a:cs typeface="Arial" panose="020B0604020202020204" pitchFamily="34" charset="0"/>
            </a:rPr>
            <a:t>Оперативна ціль А.1.3. Мережа закладів освіти, яка відповідає потребам громади</a:t>
          </a:r>
          <a:endParaRPr lang="ru-RU" sz="2000" b="1" kern="1200" dirty="0">
            <a:solidFill>
              <a:schemeClr val="tx1"/>
            </a:solidFill>
            <a:latin typeface="Arial" panose="020B0604020202020204" pitchFamily="34" charset="0"/>
            <a:cs typeface="Arial" panose="020B0604020202020204" pitchFamily="34" charset="0"/>
          </a:endParaRPr>
        </a:p>
      </dsp:txBody>
      <dsp:txXfrm>
        <a:off x="3939222" y="2778931"/>
        <a:ext cx="4626748" cy="917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4973F-017F-40BA-87AB-608A185103DA}">
      <dsp:nvSpPr>
        <dsp:cNvPr id="0" name=""/>
        <dsp:cNvSpPr/>
      </dsp:nvSpPr>
      <dsp:spPr>
        <a:xfrm>
          <a:off x="3142825" y="1987131"/>
          <a:ext cx="452222" cy="1445647"/>
        </a:xfrm>
        <a:custGeom>
          <a:avLst/>
          <a:gdLst/>
          <a:ahLst/>
          <a:cxnLst/>
          <a:rect l="0" t="0" r="0" b="0"/>
          <a:pathLst>
            <a:path>
              <a:moveTo>
                <a:pt x="0" y="0"/>
              </a:moveTo>
              <a:lnTo>
                <a:pt x="229544" y="0"/>
              </a:lnTo>
              <a:lnTo>
                <a:pt x="229544" y="1445647"/>
              </a:lnTo>
              <a:lnTo>
                <a:pt x="452222" y="144564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A5521-4036-44DC-A5B3-67B0CBE9429B}">
      <dsp:nvSpPr>
        <dsp:cNvPr id="0" name=""/>
        <dsp:cNvSpPr/>
      </dsp:nvSpPr>
      <dsp:spPr>
        <a:xfrm>
          <a:off x="3142825" y="1987131"/>
          <a:ext cx="465821" cy="267918"/>
        </a:xfrm>
        <a:custGeom>
          <a:avLst/>
          <a:gdLst/>
          <a:ahLst/>
          <a:cxnLst/>
          <a:rect l="0" t="0" r="0" b="0"/>
          <a:pathLst>
            <a:path>
              <a:moveTo>
                <a:pt x="0" y="0"/>
              </a:moveTo>
              <a:lnTo>
                <a:pt x="243142" y="0"/>
              </a:lnTo>
              <a:lnTo>
                <a:pt x="243142" y="267918"/>
              </a:lnTo>
              <a:lnTo>
                <a:pt x="465821" y="2679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142825" y="1042779"/>
          <a:ext cx="448786" cy="944352"/>
        </a:xfrm>
        <a:custGeom>
          <a:avLst/>
          <a:gdLst/>
          <a:ahLst/>
          <a:cxnLst/>
          <a:rect l="0" t="0" r="0" b="0"/>
          <a:pathLst>
            <a:path>
              <a:moveTo>
                <a:pt x="0" y="944352"/>
              </a:moveTo>
              <a:lnTo>
                <a:pt x="226107" y="944352"/>
              </a:lnTo>
              <a:lnTo>
                <a:pt x="226107" y="0"/>
              </a:lnTo>
              <a:lnTo>
                <a:pt x="44878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7" y="1176345"/>
          <a:ext cx="3142818" cy="16215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Стратегічна ціль А.2. </a:t>
          </a:r>
        </a:p>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Ефективна система охорони здоров'я </a:t>
          </a:r>
          <a:endParaRPr lang="ru-RU" sz="2000" b="1" kern="1200" dirty="0">
            <a:solidFill>
              <a:schemeClr val="tx1"/>
            </a:solidFill>
            <a:latin typeface="Arial" panose="020B0604020202020204" pitchFamily="34" charset="0"/>
            <a:cs typeface="Arial" panose="020B0604020202020204" pitchFamily="34" charset="0"/>
          </a:endParaRPr>
        </a:p>
      </dsp:txBody>
      <dsp:txXfrm>
        <a:off x="7" y="1176345"/>
        <a:ext cx="3142818" cy="1621571"/>
      </dsp:txXfrm>
    </dsp:sp>
    <dsp:sp modelId="{93392BBF-3CEF-4BF4-99B9-6BDA5F153CE2}">
      <dsp:nvSpPr>
        <dsp:cNvPr id="0" name=""/>
        <dsp:cNvSpPr/>
      </dsp:nvSpPr>
      <dsp:spPr>
        <a:xfrm>
          <a:off x="3591611" y="542587"/>
          <a:ext cx="4320765" cy="10003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Оперативна ціль А.2.1.Нова Каховка в Таврійському госпітальному окрузі</a:t>
          </a:r>
          <a:endParaRPr lang="ru-RU" sz="2000" b="1" kern="1200" dirty="0">
            <a:solidFill>
              <a:schemeClr val="tx1"/>
            </a:solidFill>
            <a:latin typeface="Arial" panose="020B0604020202020204" pitchFamily="34" charset="0"/>
            <a:cs typeface="Arial" panose="020B0604020202020204" pitchFamily="34" charset="0"/>
          </a:endParaRPr>
        </a:p>
      </dsp:txBody>
      <dsp:txXfrm>
        <a:off x="3591611" y="542587"/>
        <a:ext cx="4320765" cy="1000382"/>
      </dsp:txXfrm>
    </dsp:sp>
    <dsp:sp modelId="{1CEBCA07-782A-48A7-9F16-39FF9E0A7435}">
      <dsp:nvSpPr>
        <dsp:cNvPr id="0" name=""/>
        <dsp:cNvSpPr/>
      </dsp:nvSpPr>
      <dsp:spPr>
        <a:xfrm>
          <a:off x="3608646" y="1688527"/>
          <a:ext cx="4320765" cy="11330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Оперативна ціль А.2.2.</a:t>
          </a:r>
        </a:p>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Профілактика та ефективне лікування</a:t>
          </a:r>
          <a:endParaRPr lang="ru-RU" sz="2000" b="1" kern="1200" dirty="0">
            <a:solidFill>
              <a:schemeClr val="tx1"/>
            </a:solidFill>
            <a:latin typeface="Arial" panose="020B0604020202020204" pitchFamily="34" charset="0"/>
            <a:cs typeface="Arial" panose="020B0604020202020204" pitchFamily="34" charset="0"/>
          </a:endParaRPr>
        </a:p>
      </dsp:txBody>
      <dsp:txXfrm>
        <a:off x="3608646" y="1688527"/>
        <a:ext cx="4320765" cy="1133045"/>
      </dsp:txXfrm>
    </dsp:sp>
    <dsp:sp modelId="{68098E2D-6BF4-4B3A-9387-CFF94849C375}">
      <dsp:nvSpPr>
        <dsp:cNvPr id="0" name=""/>
        <dsp:cNvSpPr/>
      </dsp:nvSpPr>
      <dsp:spPr>
        <a:xfrm>
          <a:off x="3595048" y="3009550"/>
          <a:ext cx="4414535" cy="8464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uk-UA" sz="2000" b="1" kern="1200">
              <a:solidFill>
                <a:schemeClr val="tx1"/>
              </a:solidFill>
              <a:latin typeface="Arial" panose="020B0604020202020204" pitchFamily="34" charset="0"/>
              <a:cs typeface="Arial" panose="020B0604020202020204" pitchFamily="34" charset="0"/>
            </a:rPr>
            <a:t>Оперативна ціль А.2.3. Умови для збереження здоров'я </a:t>
          </a:r>
          <a:endParaRPr lang="ru-RU" sz="2000" b="1" kern="1200" dirty="0">
            <a:solidFill>
              <a:schemeClr val="tx1"/>
            </a:solidFill>
            <a:latin typeface="Arial" panose="020B0604020202020204" pitchFamily="34" charset="0"/>
            <a:cs typeface="Arial" panose="020B0604020202020204" pitchFamily="34" charset="0"/>
          </a:endParaRPr>
        </a:p>
      </dsp:txBody>
      <dsp:txXfrm>
        <a:off x="3595048" y="3009550"/>
        <a:ext cx="4414535" cy="8464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4973F-017F-40BA-87AB-608A185103DA}">
      <dsp:nvSpPr>
        <dsp:cNvPr id="0" name=""/>
        <dsp:cNvSpPr/>
      </dsp:nvSpPr>
      <dsp:spPr>
        <a:xfrm>
          <a:off x="3465962" y="1954224"/>
          <a:ext cx="367739" cy="1376517"/>
        </a:xfrm>
        <a:custGeom>
          <a:avLst/>
          <a:gdLst/>
          <a:ahLst/>
          <a:cxnLst/>
          <a:rect l="0" t="0" r="0" b="0"/>
          <a:pathLst>
            <a:path>
              <a:moveTo>
                <a:pt x="0" y="0"/>
              </a:moveTo>
              <a:lnTo>
                <a:pt x="130278" y="0"/>
              </a:lnTo>
              <a:lnTo>
                <a:pt x="130278" y="1376517"/>
              </a:lnTo>
              <a:lnTo>
                <a:pt x="367739" y="13765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A5521-4036-44DC-A5B3-67B0CBE9429B}">
      <dsp:nvSpPr>
        <dsp:cNvPr id="0" name=""/>
        <dsp:cNvSpPr/>
      </dsp:nvSpPr>
      <dsp:spPr>
        <a:xfrm>
          <a:off x="3465962" y="1908504"/>
          <a:ext cx="382240" cy="91440"/>
        </a:xfrm>
        <a:custGeom>
          <a:avLst/>
          <a:gdLst/>
          <a:ahLst/>
          <a:cxnLst/>
          <a:rect l="0" t="0" r="0" b="0"/>
          <a:pathLst>
            <a:path>
              <a:moveTo>
                <a:pt x="0" y="45720"/>
              </a:moveTo>
              <a:lnTo>
                <a:pt x="144779" y="45720"/>
              </a:lnTo>
              <a:lnTo>
                <a:pt x="144779" y="59600"/>
              </a:lnTo>
              <a:lnTo>
                <a:pt x="382240" y="5960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6FF0A-1872-4923-9F95-05496C0D3081}">
      <dsp:nvSpPr>
        <dsp:cNvPr id="0" name=""/>
        <dsp:cNvSpPr/>
      </dsp:nvSpPr>
      <dsp:spPr>
        <a:xfrm>
          <a:off x="3465962" y="845728"/>
          <a:ext cx="364074" cy="1108495"/>
        </a:xfrm>
        <a:custGeom>
          <a:avLst/>
          <a:gdLst/>
          <a:ahLst/>
          <a:cxnLst/>
          <a:rect l="0" t="0" r="0" b="0"/>
          <a:pathLst>
            <a:path>
              <a:moveTo>
                <a:pt x="0" y="1108495"/>
              </a:moveTo>
              <a:lnTo>
                <a:pt x="126614" y="1108495"/>
              </a:lnTo>
              <a:lnTo>
                <a:pt x="126614" y="0"/>
              </a:lnTo>
              <a:lnTo>
                <a:pt x="36407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8E9893-93AE-455C-928C-B887549CAD6A}">
      <dsp:nvSpPr>
        <dsp:cNvPr id="0" name=""/>
        <dsp:cNvSpPr/>
      </dsp:nvSpPr>
      <dsp:spPr>
        <a:xfrm>
          <a:off x="114511" y="1089615"/>
          <a:ext cx="3351450" cy="17292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Стратегічна ціль А.3. </a:t>
          </a:r>
        </a:p>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Активна та відповідальна територіальна громада</a:t>
          </a:r>
          <a:endParaRPr lang="ru-RU" sz="2000" b="1" kern="1200" dirty="0">
            <a:solidFill>
              <a:schemeClr val="tx1"/>
            </a:solidFill>
            <a:latin typeface="Arial" panose="020B0604020202020204" pitchFamily="34" charset="0"/>
            <a:cs typeface="Arial" panose="020B0604020202020204" pitchFamily="34" charset="0"/>
          </a:endParaRPr>
        </a:p>
      </dsp:txBody>
      <dsp:txXfrm>
        <a:off x="114511" y="1089615"/>
        <a:ext cx="3351450" cy="1729217"/>
      </dsp:txXfrm>
    </dsp:sp>
    <dsp:sp modelId="{93392BBF-3CEF-4BF4-99B9-6BDA5F153CE2}">
      <dsp:nvSpPr>
        <dsp:cNvPr id="0" name=""/>
        <dsp:cNvSpPr/>
      </dsp:nvSpPr>
      <dsp:spPr>
        <a:xfrm>
          <a:off x="3830036" y="373079"/>
          <a:ext cx="4607594" cy="9452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Оперативна ціль А.3.1.</a:t>
          </a:r>
        </a:p>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Муніципальне управління</a:t>
          </a:r>
          <a:endParaRPr lang="ru-RU" sz="2000" b="1" kern="1200" dirty="0">
            <a:solidFill>
              <a:schemeClr val="tx1"/>
            </a:solidFill>
            <a:latin typeface="Arial" panose="020B0604020202020204" pitchFamily="34" charset="0"/>
            <a:cs typeface="Arial" panose="020B0604020202020204" pitchFamily="34" charset="0"/>
          </a:endParaRPr>
        </a:p>
      </dsp:txBody>
      <dsp:txXfrm>
        <a:off x="3830036" y="373079"/>
        <a:ext cx="4607594" cy="945298"/>
      </dsp:txXfrm>
    </dsp:sp>
    <dsp:sp modelId="{1CEBCA07-782A-48A7-9F16-39FF9E0A7435}">
      <dsp:nvSpPr>
        <dsp:cNvPr id="0" name=""/>
        <dsp:cNvSpPr/>
      </dsp:nvSpPr>
      <dsp:spPr>
        <a:xfrm>
          <a:off x="3848202" y="1473597"/>
          <a:ext cx="4607594" cy="9890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Оперативна ціль А.3.2.</a:t>
          </a:r>
        </a:p>
        <a:p>
          <a:pPr marL="0" lvl="0" indent="0" algn="ctr" defTabSz="889000">
            <a:lnSpc>
              <a:spcPct val="100000"/>
            </a:lnSpc>
            <a:spcBef>
              <a:spcPct val="0"/>
            </a:spcBef>
            <a:spcAft>
              <a:spcPts val="0"/>
            </a:spcAft>
            <a:buNone/>
          </a:pPr>
          <a:r>
            <a:rPr lang="uk-UA" sz="2000" b="1" kern="1200">
              <a:solidFill>
                <a:schemeClr val="tx1"/>
              </a:solidFill>
              <a:latin typeface="Arial" panose="020B0604020202020204" pitchFamily="34" charset="0"/>
              <a:cs typeface="Arial" panose="020B0604020202020204" pitchFamily="34" charset="0"/>
            </a:rPr>
            <a:t>Активна громада</a:t>
          </a:r>
          <a:endParaRPr lang="ru-RU" sz="2000" b="1" kern="1200" dirty="0">
            <a:solidFill>
              <a:schemeClr val="tx1"/>
            </a:solidFill>
            <a:latin typeface="Arial" panose="020B0604020202020204" pitchFamily="34" charset="0"/>
            <a:cs typeface="Arial" panose="020B0604020202020204" pitchFamily="34" charset="0"/>
          </a:endParaRPr>
        </a:p>
      </dsp:txBody>
      <dsp:txXfrm>
        <a:off x="3848202" y="1473597"/>
        <a:ext cx="4607594" cy="989014"/>
      </dsp:txXfrm>
    </dsp:sp>
    <dsp:sp modelId="{68098E2D-6BF4-4B3A-9387-CFF94849C375}">
      <dsp:nvSpPr>
        <dsp:cNvPr id="0" name=""/>
        <dsp:cNvSpPr/>
      </dsp:nvSpPr>
      <dsp:spPr>
        <a:xfrm>
          <a:off x="3833701" y="2663068"/>
          <a:ext cx="4707589" cy="13353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uk-UA" sz="2000" b="1" kern="1200" dirty="0">
              <a:solidFill>
                <a:schemeClr val="tx1"/>
              </a:solidFill>
              <a:latin typeface="Arial" panose="020B0604020202020204" pitchFamily="34" charset="0"/>
              <a:cs typeface="Arial" panose="020B0604020202020204" pitchFamily="34" charset="0"/>
            </a:rPr>
            <a:t>Оперативна ціль А.3.3. Підтримка молодих сімей та соціально-вразливих верств населення,  розвиток фонду соціального житла</a:t>
          </a:r>
          <a:endParaRPr lang="ru-RU" sz="2000" b="1" kern="1200" dirty="0">
            <a:solidFill>
              <a:schemeClr val="tx1"/>
            </a:solidFill>
            <a:latin typeface="Arial" panose="020B0604020202020204" pitchFamily="34" charset="0"/>
            <a:cs typeface="Arial" panose="020B0604020202020204" pitchFamily="34" charset="0"/>
          </a:endParaRPr>
        </a:p>
      </dsp:txBody>
      <dsp:txXfrm>
        <a:off x="3833701" y="2663068"/>
        <a:ext cx="4707589" cy="13353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E8E11DA-AD42-4706-BC2A-8FA5D3434C55}" type="slidenum">
              <a:rPr lang="ru-RU"/>
              <a:pPr>
                <a:defRPr/>
              </a:pPr>
              <a:t>‹#›</a:t>
            </a:fld>
            <a:endParaRPr lang="ru-RU"/>
          </a:p>
        </p:txBody>
      </p:sp>
    </p:spTree>
    <p:extLst>
      <p:ext uri="{BB962C8B-B14F-4D97-AF65-F5344CB8AC3E}">
        <p14:creationId xmlns:p14="http://schemas.microsoft.com/office/powerpoint/2010/main" val="1633552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F182B58-AB4E-4603-B788-1676A48D3408}" type="slidenum">
              <a:rPr lang="ru-RU" altLang="ru-RU" smtClean="0"/>
              <a:pPr eaLnBrk="1" hangingPunct="1">
                <a:defRPr/>
              </a:pPr>
              <a:t>2</a:t>
            </a:fld>
            <a:endParaRPr lang="ru-RU" altLang="ru-RU"/>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Tree>
    <p:extLst>
      <p:ext uri="{BB962C8B-B14F-4D97-AF65-F5344CB8AC3E}">
        <p14:creationId xmlns:p14="http://schemas.microsoft.com/office/powerpoint/2010/main" val="379224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8A329F0-9401-44B7-8C69-CDBAD3893792}" type="slidenum">
              <a:rPr lang="ru-RU" altLang="ru-RU" smtClean="0"/>
              <a:pPr eaLnBrk="1" hangingPunct="1">
                <a:defRPr/>
              </a:pPr>
              <a:t>3</a:t>
            </a:fld>
            <a:endParaRPr lang="ru-RU" altLang="ru-RU"/>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a:p>
        </p:txBody>
      </p:sp>
    </p:spTree>
    <p:extLst>
      <p:ext uri="{BB962C8B-B14F-4D97-AF65-F5344CB8AC3E}">
        <p14:creationId xmlns:p14="http://schemas.microsoft.com/office/powerpoint/2010/main" val="125422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8E11DA-AD42-4706-BC2A-8FA5D3434C55}" type="slidenum">
              <a:rPr lang="ru-RU" smtClean="0"/>
              <a:pPr>
                <a:defRPr/>
              </a:pPr>
              <a:t>4</a:t>
            </a:fld>
            <a:endParaRPr lang="ru-RU"/>
          </a:p>
        </p:txBody>
      </p:sp>
    </p:spTree>
    <p:extLst>
      <p:ext uri="{BB962C8B-B14F-4D97-AF65-F5344CB8AC3E}">
        <p14:creationId xmlns:p14="http://schemas.microsoft.com/office/powerpoint/2010/main" val="118817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7E8E11DA-AD42-4706-BC2A-8FA5D3434C55}" type="slidenum">
              <a:rPr lang="ru-RU" smtClean="0"/>
              <a:pPr>
                <a:defRPr/>
              </a:pPr>
              <a:t>5</a:t>
            </a:fld>
            <a:endParaRPr lang="ru-RU"/>
          </a:p>
        </p:txBody>
      </p:sp>
    </p:spTree>
    <p:extLst>
      <p:ext uri="{BB962C8B-B14F-4D97-AF65-F5344CB8AC3E}">
        <p14:creationId xmlns:p14="http://schemas.microsoft.com/office/powerpoint/2010/main" val="94727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E8E11DA-AD42-4706-BC2A-8FA5D3434C55}" type="slidenum">
              <a:rPr lang="ru-RU" smtClean="0"/>
              <a:pPr>
                <a:defRPr/>
              </a:pPr>
              <a:t>17</a:t>
            </a:fld>
            <a:endParaRPr lang="ru-RU"/>
          </a:p>
        </p:txBody>
      </p:sp>
    </p:spTree>
    <p:extLst>
      <p:ext uri="{BB962C8B-B14F-4D97-AF65-F5344CB8AC3E}">
        <p14:creationId xmlns:p14="http://schemas.microsoft.com/office/powerpoint/2010/main" val="324118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7E8E11DA-AD42-4706-BC2A-8FA5D3434C55}" type="slidenum">
              <a:rPr lang="ru-RU" smtClean="0"/>
              <a:pPr>
                <a:defRPr/>
              </a:pPr>
              <a:t>20</a:t>
            </a:fld>
            <a:endParaRPr lang="ru-RU"/>
          </a:p>
        </p:txBody>
      </p:sp>
    </p:spTree>
    <p:extLst>
      <p:ext uri="{BB962C8B-B14F-4D97-AF65-F5344CB8AC3E}">
        <p14:creationId xmlns:p14="http://schemas.microsoft.com/office/powerpoint/2010/main" val="11360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7E8E11DA-AD42-4706-BC2A-8FA5D3434C55}" type="slidenum">
              <a:rPr lang="ru-RU" smtClean="0"/>
              <a:pPr>
                <a:defRPr/>
              </a:pPr>
              <a:t>29</a:t>
            </a:fld>
            <a:endParaRPr lang="ru-RU"/>
          </a:p>
        </p:txBody>
      </p:sp>
    </p:spTree>
    <p:extLst>
      <p:ext uri="{BB962C8B-B14F-4D97-AF65-F5344CB8AC3E}">
        <p14:creationId xmlns:p14="http://schemas.microsoft.com/office/powerpoint/2010/main" val="252441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EB2195-FA08-457A-ACDE-6E00E6ED0155}"/>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FD98A21-1D62-4FA9-A418-DDFF403572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381E52B7-641B-4188-B800-A98FFB566DAD}"/>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5" name="Нижний колонтитул 4">
            <a:extLst>
              <a:ext uri="{FF2B5EF4-FFF2-40B4-BE49-F238E27FC236}">
                <a16:creationId xmlns:a16="http://schemas.microsoft.com/office/drawing/2014/main" id="{D33DF667-4ED0-4B1E-B1CE-AECF089FE9BC}"/>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Номер слайда 5">
            <a:extLst>
              <a:ext uri="{FF2B5EF4-FFF2-40B4-BE49-F238E27FC236}">
                <a16:creationId xmlns:a16="http://schemas.microsoft.com/office/drawing/2014/main" id="{A013EFC5-2CC3-4F7C-B4E5-5C74F5847431}"/>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6423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AA7CFD-E46B-4C80-B21D-E1821EB7059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A6313CD-8F89-439F-96A2-600D8B4CB5C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002754-F135-47B0-A460-5902A68AD13D}"/>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5" name="Нижний колонтитул 4">
            <a:extLst>
              <a:ext uri="{FF2B5EF4-FFF2-40B4-BE49-F238E27FC236}">
                <a16:creationId xmlns:a16="http://schemas.microsoft.com/office/drawing/2014/main" id="{02774052-A8BF-4C93-8F68-20EED1A79145}"/>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Номер слайда 5">
            <a:extLst>
              <a:ext uri="{FF2B5EF4-FFF2-40B4-BE49-F238E27FC236}">
                <a16:creationId xmlns:a16="http://schemas.microsoft.com/office/drawing/2014/main" id="{A2ED27B5-FCED-4ABE-81C5-CFBA0AB659AF}"/>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7374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A2D20B5-FBE3-413C-9490-15F6B5F62530}"/>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2E8C5B8-4D3B-4094-8D9A-2FEB4DC696BF}"/>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F3D311-B7D7-4523-8C62-C5354AB9065C}"/>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5" name="Нижний колонтитул 4">
            <a:extLst>
              <a:ext uri="{FF2B5EF4-FFF2-40B4-BE49-F238E27FC236}">
                <a16:creationId xmlns:a16="http://schemas.microsoft.com/office/drawing/2014/main" id="{8CD0FF30-E6EA-41B4-9D7F-46D848400C6F}"/>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Номер слайда 5">
            <a:extLst>
              <a:ext uri="{FF2B5EF4-FFF2-40B4-BE49-F238E27FC236}">
                <a16:creationId xmlns:a16="http://schemas.microsoft.com/office/drawing/2014/main" id="{029FF820-C580-44A3-AE95-4700C6F1F584}"/>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2500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озділу">
    <p:spTree>
      <p:nvGrpSpPr>
        <p:cNvPr id="1" name=""/>
        <p:cNvGrpSpPr/>
        <p:nvPr/>
      </p:nvGrpSpPr>
      <p:grpSpPr>
        <a:xfrm>
          <a:off x="0" y="0"/>
          <a:ext cx="0" cy="0"/>
          <a:chOff x="0" y="0"/>
          <a:chExt cx="0" cy="0"/>
        </a:xfrm>
      </p:grpSpPr>
      <p:sp>
        <p:nvSpPr>
          <p:cNvPr id="14" name="Підзаголовок 2"/>
          <p:cNvSpPr txBox="1">
            <a:spLocks/>
          </p:cNvSpPr>
          <p:nvPr userDrawn="1"/>
        </p:nvSpPr>
        <p:spPr>
          <a:xfrm>
            <a:off x="0" y="3212976"/>
            <a:ext cx="9144000" cy="33148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90700" algn="l" fontAlgn="auto">
              <a:spcAft>
                <a:spcPts val="0"/>
              </a:spcAft>
            </a:pP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ПРОЕКТ «ПАРТНЕРСТВО ДЛЯ РОЗВИТКУ МІСТ» </a:t>
            </a:r>
            <a:b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b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впроваджує Федерація канадських муніципалітетів </a:t>
            </a:r>
            <a:b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b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за фінансової підтримки Уряду Канади </a:t>
            </a:r>
          </a:p>
          <a:p>
            <a:pPr marL="1790700" algn="l" fontAlgn="auto">
              <a:spcAft>
                <a:spcPts val="0"/>
              </a:spcAft>
            </a:pPr>
            <a:b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b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вул. </a:t>
            </a:r>
            <a:r>
              <a:rPr lang="uk-UA" sz="1400" dirty="0" err="1">
                <a:solidFill>
                  <a:srgbClr val="3E3E40"/>
                </a:solidFill>
                <a:latin typeface="Tahoma" panose="020B0604030504040204" pitchFamily="34" charset="0"/>
                <a:ea typeface="Tahoma" panose="020B0604030504040204" pitchFamily="34" charset="0"/>
                <a:cs typeface="Tahoma" panose="020B0604030504040204" pitchFamily="34" charset="0"/>
              </a:rPr>
              <a:t>Щекавицька</a:t>
            </a: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 30/39, офіс 27, Київ, 04071</a:t>
            </a:r>
          </a:p>
          <a:p>
            <a:pPr marL="1790700" algn="l" fontAlgn="auto">
              <a:spcAft>
                <a:spcPts val="0"/>
              </a:spcAft>
            </a:pPr>
            <a:r>
              <a:rPr lang="uk-UA" sz="1400" dirty="0" err="1">
                <a:solidFill>
                  <a:srgbClr val="3E3E40"/>
                </a:solidFill>
                <a:latin typeface="Tahoma" panose="020B0604030504040204" pitchFamily="34" charset="0"/>
                <a:ea typeface="Tahoma" panose="020B0604030504040204" pitchFamily="34" charset="0"/>
                <a:cs typeface="Tahoma" panose="020B0604030504040204" pitchFamily="34" charset="0"/>
              </a:rPr>
              <a:t>тел</a:t>
            </a: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 +38 044 2071282, факс +38 044 2071283</a:t>
            </a:r>
          </a:p>
          <a:p>
            <a:pPr marL="1790700" algn="l" fontAlgn="auto">
              <a:spcAft>
                <a:spcPts val="0"/>
              </a:spcAft>
            </a:pPr>
            <a:r>
              <a:rPr lang="uk-UA" sz="1400" dirty="0">
                <a:solidFill>
                  <a:srgbClr val="3E3E40"/>
                </a:solidFill>
                <a:latin typeface="Tahoma" panose="020B0604030504040204" pitchFamily="34" charset="0"/>
                <a:ea typeface="Tahoma" panose="020B0604030504040204" pitchFamily="34" charset="0"/>
                <a:cs typeface="Tahoma" panose="020B0604030504040204" pitchFamily="34" charset="0"/>
              </a:rPr>
              <a:t>office@pleddg.org.ua</a:t>
            </a:r>
            <a:endParaRPr lang="en-US" sz="1400" dirty="0">
              <a:solidFill>
                <a:srgbClr val="3E3E40"/>
              </a:solidFill>
              <a:latin typeface="Tahoma" panose="020B0604030504040204" pitchFamily="34" charset="0"/>
              <a:ea typeface="Tahoma" panose="020B0604030504040204" pitchFamily="34" charset="0"/>
              <a:cs typeface="Tahoma" panose="020B0604030504040204" pitchFamily="34" charset="0"/>
            </a:endParaRPr>
          </a:p>
          <a:p>
            <a:pPr marL="1790700" algn="l" fontAlgn="auto">
              <a:spcAft>
                <a:spcPts val="0"/>
              </a:spcAft>
              <a:defRPr/>
            </a:pPr>
            <a:r>
              <a:rPr lang="en-US" sz="1400" kern="1300" dirty="0">
                <a:solidFill>
                  <a:srgbClr val="3E3E40"/>
                </a:solidFill>
                <a:latin typeface="Tahoma" panose="020B0604030504040204" pitchFamily="34" charset="0"/>
                <a:ea typeface="Tahoma" panose="020B0604030504040204" pitchFamily="34" charset="0"/>
                <a:cs typeface="Tahoma" panose="020B0604030504040204" pitchFamily="34" charset="0"/>
              </a:rPr>
              <a:t>www.pleddg.org.ua</a:t>
            </a:r>
          </a:p>
          <a:p>
            <a:pPr marL="1701800" algn="l" fontAlgn="auto">
              <a:spcAft>
                <a:spcPts val="0"/>
              </a:spcAft>
            </a:pPr>
            <a:endParaRPr lang="uk-UA" sz="1400" dirty="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pPr>
            <a:endParaRPr lang="uk-UA" sz="1400" dirty="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Заголовок 1"/>
          <p:cNvSpPr txBox="1">
            <a:spLocks/>
          </p:cNvSpPr>
          <p:nvPr userDrawn="1"/>
        </p:nvSpPr>
        <p:spPr>
          <a:xfrm>
            <a:off x="0" y="2060848"/>
            <a:ext cx="91440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0700" algn="l" fontAlgn="auto">
              <a:spcAft>
                <a:spcPts val="0"/>
              </a:spcAft>
            </a:pPr>
            <a:r>
              <a:rPr lang="uk-UA" sz="3200" b="1" cap="all"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Дякуємо за увагу!</a:t>
            </a:r>
          </a:p>
        </p:txBody>
      </p:sp>
      <p:pic>
        <p:nvPicPr>
          <p:cNvPr id="31" name="Рисунок 2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34" name="Рисунок 22"/>
          <p:cNvPicPr>
            <a:picLocks noChangeAspect="1" noChangeArrowheads="1"/>
          </p:cNvPicPr>
          <p:nvPr userDrawn="1"/>
        </p:nvPicPr>
        <p:blipFill>
          <a:blip r:embed="rId3">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5" name="Рисунок 2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8"/>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64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Два об'єкти">
    <p:spTree>
      <p:nvGrpSpPr>
        <p:cNvPr id="1" name=""/>
        <p:cNvGrpSpPr/>
        <p:nvPr/>
      </p:nvGrpSpPr>
      <p:grpSpPr>
        <a:xfrm>
          <a:off x="0" y="0"/>
          <a:ext cx="0" cy="0"/>
          <a:chOff x="0" y="0"/>
          <a:chExt cx="0" cy="0"/>
        </a:xfrm>
      </p:grpSpPr>
      <p:sp>
        <p:nvSpPr>
          <p:cNvPr id="4" name="Місце для вмісту 3"/>
          <p:cNvSpPr>
            <a:spLocks noGrp="1"/>
          </p:cNvSpPr>
          <p:nvPr>
            <p:ph sz="half" idx="2"/>
          </p:nvPr>
        </p:nvSpPr>
        <p:spPr>
          <a:xfrm>
            <a:off x="4648200" y="1600201"/>
            <a:ext cx="4038600" cy="4304612"/>
          </a:xfrm>
        </p:spPr>
        <p:txBody>
          <a:bodyPr/>
          <a:lstStyle>
            <a:lvl1pPr>
              <a:buClr>
                <a:srgbClr val="678C94"/>
              </a:buCl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10" name="Місце для номера слайда 5"/>
          <p:cNvSpPr txBox="1">
            <a:spLocks/>
          </p:cNvSpPr>
          <p:nvPr userDrawn="1"/>
        </p:nvSpPr>
        <p:spPr>
          <a:xfrm>
            <a:off x="6553200" y="622332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678C94"/>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FF3B619-E758-4A27-ACBF-A5AD662677B1}" type="slidenum">
              <a:rPr lang="en-US" smtClean="0"/>
              <a:pPr fontAlgn="auto">
                <a:spcBef>
                  <a:spcPts val="0"/>
                </a:spcBef>
                <a:spcAft>
                  <a:spcPts val="0"/>
                </a:spcAft>
              </a:pPr>
              <a:t>‹#›</a:t>
            </a:fld>
            <a:endParaRPr lang="en-US" dirty="0"/>
          </a:p>
        </p:txBody>
      </p:sp>
      <p:pic>
        <p:nvPicPr>
          <p:cNvPr id="11" name="Рисунок 2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9" t="36472" r="9813" b="42093"/>
          <a:stretch/>
        </p:blipFill>
        <p:spPr bwMode="auto">
          <a:xfrm>
            <a:off x="482600" y="5904812"/>
            <a:ext cx="2505224" cy="49756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Пряма сполучна лінія 11"/>
          <p:cNvCxnSpPr/>
          <p:nvPr userDrawn="1"/>
        </p:nvCxnSpPr>
        <p:spPr>
          <a:xfrm>
            <a:off x="482600" y="6520901"/>
            <a:ext cx="8193856" cy="0"/>
          </a:xfrm>
          <a:prstGeom prst="line">
            <a:avLst/>
          </a:prstGeom>
          <a:ln w="28575">
            <a:solidFill>
              <a:srgbClr val="870038"/>
            </a:solidFill>
          </a:ln>
        </p:spPr>
        <p:style>
          <a:lnRef idx="1">
            <a:schemeClr val="accent1"/>
          </a:lnRef>
          <a:fillRef idx="0">
            <a:schemeClr val="accent1"/>
          </a:fillRef>
          <a:effectRef idx="0">
            <a:schemeClr val="accent1"/>
          </a:effectRef>
          <a:fontRef idx="minor">
            <a:schemeClr val="tx1"/>
          </a:fontRef>
        </p:style>
      </p:cxnSp>
      <p:cxnSp>
        <p:nvCxnSpPr>
          <p:cNvPr id="13" name="Пряма сполучна лінія 12"/>
          <p:cNvCxnSpPr/>
          <p:nvPr userDrawn="1"/>
        </p:nvCxnSpPr>
        <p:spPr>
          <a:xfrm>
            <a:off x="482600" y="6583362"/>
            <a:ext cx="8193856" cy="0"/>
          </a:xfrm>
          <a:prstGeom prst="line">
            <a:avLst/>
          </a:prstGeom>
          <a:ln w="28575">
            <a:solidFill>
              <a:srgbClr val="70CBD0"/>
            </a:solidFill>
          </a:ln>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userDrawn="1"/>
        </p:nvCxnSpPr>
        <p:spPr>
          <a:xfrm>
            <a:off x="482600" y="1470794"/>
            <a:ext cx="8193856" cy="0"/>
          </a:xfrm>
          <a:prstGeom prst="line">
            <a:avLst/>
          </a:prstGeom>
          <a:ln w="28575">
            <a:solidFill>
              <a:srgbClr val="678C94"/>
            </a:solidFill>
          </a:ln>
        </p:spPr>
        <p:style>
          <a:lnRef idx="1">
            <a:schemeClr val="accent1"/>
          </a:lnRef>
          <a:fillRef idx="0">
            <a:schemeClr val="accent1"/>
          </a:fillRef>
          <a:effectRef idx="0">
            <a:schemeClr val="accent1"/>
          </a:effectRef>
          <a:fontRef idx="minor">
            <a:schemeClr val="tx1"/>
          </a:fontRef>
        </p:style>
      </p:cxnSp>
      <p:sp>
        <p:nvSpPr>
          <p:cNvPr id="15" name="Заголовок 1"/>
          <p:cNvSpPr txBox="1">
            <a:spLocks/>
          </p:cNvSpPr>
          <p:nvPr userDrawn="1"/>
        </p:nvSpPr>
        <p:spPr>
          <a:xfrm>
            <a:off x="4572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678C94"/>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fontAlgn="auto">
              <a:spcAft>
                <a:spcPts val="0"/>
              </a:spcAft>
            </a:pPr>
            <a:r>
              <a:rPr lang="uk-UA" dirty="0"/>
              <a:t>Зразок заголовка</a:t>
            </a:r>
            <a:endParaRPr lang="en-US" dirty="0"/>
          </a:p>
        </p:txBody>
      </p:sp>
      <p:sp>
        <p:nvSpPr>
          <p:cNvPr id="16" name="Місце для вмісту 2"/>
          <p:cNvSpPr>
            <a:spLocks noGrp="1"/>
          </p:cNvSpPr>
          <p:nvPr>
            <p:ph sz="half" idx="1"/>
          </p:nvPr>
        </p:nvSpPr>
        <p:spPr>
          <a:xfrm>
            <a:off x="457200" y="1600201"/>
            <a:ext cx="4038600" cy="4304612"/>
          </a:xfrm>
        </p:spPr>
        <p:txBody>
          <a:bodyPr/>
          <a:lstStyle>
            <a:lvl1pPr>
              <a:buClr>
                <a:srgbClr val="678C94"/>
              </a:buCl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extLst>
      <p:ext uri="{BB962C8B-B14F-4D97-AF65-F5344CB8AC3E}">
        <p14:creationId xmlns:p14="http://schemas.microsoft.com/office/powerpoint/2010/main" val="220347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Заголовок розділу">
    <p:spTree>
      <p:nvGrpSpPr>
        <p:cNvPr id="1" name=""/>
        <p:cNvGrpSpPr/>
        <p:nvPr/>
      </p:nvGrpSpPr>
      <p:grpSpPr>
        <a:xfrm>
          <a:off x="0" y="0"/>
          <a:ext cx="0" cy="0"/>
          <a:chOff x="0" y="0"/>
          <a:chExt cx="0" cy="0"/>
        </a:xfrm>
      </p:grpSpPr>
      <p:pic>
        <p:nvPicPr>
          <p:cNvPr id="3" name="Picture 3" descr="C:\Users\omazurenko\Downloads\preview_05_p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26988"/>
            <a:ext cx="9144000"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Місце для номера слайда 3"/>
          <p:cNvSpPr txBox="1">
            <a:spLocks/>
          </p:cNvSpPr>
          <p:nvPr userDrawn="1"/>
        </p:nvSpPr>
        <p:spPr bwMode="auto">
          <a:xfrm>
            <a:off x="6686550" y="623252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r" rtl="0" eaLnBrk="0" fontAlgn="auto" hangingPunct="0">
              <a:spcBef>
                <a:spcPts val="0"/>
              </a:spcBef>
              <a:spcAft>
                <a:spcPts val="0"/>
              </a:spcAft>
              <a:defRPr sz="1200" kern="1200">
                <a:solidFill>
                  <a:schemeClr val="tx1"/>
                </a:solidFill>
                <a:latin typeface="Calibri" pitchFamily="34" charset="0"/>
                <a:ea typeface="+mn-ea"/>
                <a:cs typeface="Arial"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Calibri" pitchFamily="34" charset="0"/>
                <a:ea typeface="+mn-ea"/>
                <a:cs typeface="Arial" charset="0"/>
              </a:defRPr>
            </a:lvl9pPr>
          </a:lstStyle>
          <a:p>
            <a:pPr eaLnBrk="1" fontAlgn="base" hangingPunct="1">
              <a:spcBef>
                <a:spcPct val="0"/>
              </a:spcBef>
              <a:spcAft>
                <a:spcPct val="0"/>
              </a:spcAft>
              <a:defRPr/>
            </a:pPr>
            <a:fld id="{BDAC111A-7B1A-4790-B5ED-5C355C33787E}" type="slidenum">
              <a:rPr lang="en-US" smtClean="0">
                <a:solidFill>
                  <a:srgbClr val="355466"/>
                </a:solidFill>
                <a:latin typeface="Arial" charset="0"/>
              </a:rPr>
              <a:pPr eaLnBrk="1" fontAlgn="base" hangingPunct="1">
                <a:spcBef>
                  <a:spcPct val="0"/>
                </a:spcBef>
                <a:spcAft>
                  <a:spcPct val="0"/>
                </a:spcAft>
                <a:defRPr/>
              </a:pPr>
              <a:t>‹#›</a:t>
            </a:fld>
            <a:endParaRPr lang="en-US" dirty="0">
              <a:solidFill>
                <a:srgbClr val="355466"/>
              </a:solidFill>
              <a:latin typeface="Arial" charset="0"/>
            </a:endParaRPr>
          </a:p>
        </p:txBody>
      </p:sp>
      <p:sp>
        <p:nvSpPr>
          <p:cNvPr id="8" name="Місце для вмісту 2"/>
          <p:cNvSpPr>
            <a:spLocks noGrp="1"/>
          </p:cNvSpPr>
          <p:nvPr>
            <p:ph idx="1"/>
          </p:nvPr>
        </p:nvSpPr>
        <p:spPr>
          <a:xfrm>
            <a:off x="251520" y="1600200"/>
            <a:ext cx="8640960" cy="4525963"/>
          </a:xfrm>
        </p:spPr>
        <p:txBody>
          <a:bodyPr/>
          <a:lstStyle>
            <a:lvl1pPr marL="360363" indent="-342900" algn="just">
              <a:buClr>
                <a:srgbClr val="658C91"/>
              </a:buClr>
              <a:defRPr>
                <a:solidFill>
                  <a:schemeClr val="tx1">
                    <a:lumMod val="85000"/>
                    <a:lumOff val="15000"/>
                  </a:schemeClr>
                </a:solidFill>
                <a:latin typeface="Arial" pitchFamily="34" charset="0"/>
                <a:cs typeface="Arial" pitchFamily="34" charset="0"/>
              </a:defRPr>
            </a:lvl1pPr>
            <a:lvl2pPr algn="just">
              <a:buClr>
                <a:srgbClr val="46BCC2"/>
              </a:buClr>
              <a:defRPr>
                <a:solidFill>
                  <a:schemeClr val="tx1">
                    <a:lumMod val="85000"/>
                    <a:lumOff val="15000"/>
                  </a:schemeClr>
                </a:solidFill>
                <a:latin typeface="Arial" pitchFamily="34" charset="0"/>
                <a:cs typeface="Arial" pitchFamily="34" charset="0"/>
              </a:defRPr>
            </a:lvl2pPr>
            <a:lvl3pPr algn="just">
              <a:buClr>
                <a:srgbClr val="355466"/>
              </a:buClr>
              <a:defRPr>
                <a:solidFill>
                  <a:schemeClr val="tx1">
                    <a:lumMod val="85000"/>
                    <a:lumOff val="15000"/>
                  </a:schemeClr>
                </a:solidFill>
                <a:latin typeface="Arial" pitchFamily="34" charset="0"/>
                <a:cs typeface="Arial" pitchFamily="34" charset="0"/>
              </a:defRPr>
            </a:lvl3pPr>
            <a:lvl4pPr algn="just">
              <a:buClr>
                <a:srgbClr val="C0E8EA"/>
              </a:buClr>
              <a:defRPr>
                <a:solidFill>
                  <a:schemeClr val="tx1">
                    <a:lumMod val="85000"/>
                    <a:lumOff val="15000"/>
                  </a:schemeClr>
                </a:solidFill>
                <a:latin typeface="Arial" pitchFamily="34" charset="0"/>
                <a:cs typeface="Arial" pitchFamily="34" charset="0"/>
              </a:defRPr>
            </a:lvl4pPr>
            <a:lvl5pPr algn="just">
              <a:buClr>
                <a:srgbClr val="46BCC2"/>
              </a:buClr>
              <a:defRPr>
                <a:solidFill>
                  <a:schemeClr val="tx1">
                    <a:lumMod val="85000"/>
                    <a:lumOff val="15000"/>
                  </a:schemeClr>
                </a:solidFill>
                <a:latin typeface="Arial" pitchFamily="34" charset="0"/>
                <a:cs typeface="Arial" pitchFamily="34" charset="0"/>
              </a:defRPr>
            </a:lvl5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extLst>
      <p:ext uri="{BB962C8B-B14F-4D97-AF65-F5344CB8AC3E}">
        <p14:creationId xmlns:p14="http://schemas.microsoft.com/office/powerpoint/2010/main" val="3525566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Заголовок і об'єкт">
    <p:spTree>
      <p:nvGrpSpPr>
        <p:cNvPr id="1" name=""/>
        <p:cNvGrpSpPr/>
        <p:nvPr/>
      </p:nvGrpSpPr>
      <p:grpSpPr>
        <a:xfrm>
          <a:off x="0" y="0"/>
          <a:ext cx="0" cy="0"/>
          <a:chOff x="0" y="0"/>
          <a:chExt cx="0" cy="0"/>
        </a:xfrm>
      </p:grpSpPr>
      <p:pic>
        <p:nvPicPr>
          <p:cNvPr id="2" name="Picture 8" descr="C:\Users\omazurenko\Desktop\Рисунок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Users\omazurenko\Desktop\Рисунок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45125"/>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9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Титульний слайд">
    <p:spTree>
      <p:nvGrpSpPr>
        <p:cNvPr id="1" name=""/>
        <p:cNvGrpSpPr/>
        <p:nvPr/>
      </p:nvGrpSpPr>
      <p:grpSpPr>
        <a:xfrm>
          <a:off x="0" y="0"/>
          <a:ext cx="0" cy="0"/>
          <a:chOff x="0" y="0"/>
          <a:chExt cx="0" cy="0"/>
        </a:xfrm>
      </p:grpSpPr>
      <p:pic>
        <p:nvPicPr>
          <p:cNvPr id="13"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extLst>
      <p:ext uri="{BB962C8B-B14F-4D97-AF65-F5344CB8AC3E}">
        <p14:creationId xmlns:p14="http://schemas.microsoft.com/office/powerpoint/2010/main" val="88271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EAC03-417F-4E1B-956D-8115233C880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CF26A6C-1116-4E29-A726-8D232529A93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244AF74-74BF-44B2-98DB-E4949631D444}"/>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5" name="Нижний колонтитул 4">
            <a:extLst>
              <a:ext uri="{FF2B5EF4-FFF2-40B4-BE49-F238E27FC236}">
                <a16:creationId xmlns:a16="http://schemas.microsoft.com/office/drawing/2014/main" id="{E75D79D0-D5F0-48E6-801E-78BF8B826D71}"/>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Номер слайда 5">
            <a:extLst>
              <a:ext uri="{FF2B5EF4-FFF2-40B4-BE49-F238E27FC236}">
                <a16:creationId xmlns:a16="http://schemas.microsoft.com/office/drawing/2014/main" id="{F39766FB-E859-4666-9FE6-3C80139ACC22}"/>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5357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E88F57-5EA3-44AA-8309-9BBE8BB32C38}"/>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271A0F29-DC9A-43BD-B43A-40CD78E8D4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B20F237-9FC4-4F48-BFEB-4902BAC5EFC1}"/>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5" name="Нижний колонтитул 4">
            <a:extLst>
              <a:ext uri="{FF2B5EF4-FFF2-40B4-BE49-F238E27FC236}">
                <a16:creationId xmlns:a16="http://schemas.microsoft.com/office/drawing/2014/main" id="{5D7CDEE4-F81C-4ADF-A3CB-B6629D2FF745}"/>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6" name="Номер слайда 5">
            <a:extLst>
              <a:ext uri="{FF2B5EF4-FFF2-40B4-BE49-F238E27FC236}">
                <a16:creationId xmlns:a16="http://schemas.microsoft.com/office/drawing/2014/main" id="{88B46695-A079-43A6-85EA-D1FBA5ABA593}"/>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298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343CA1-4093-4D4F-A863-3E645433E1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C0D0149-5C2D-4414-9304-895BF32315D2}"/>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404B571-4AD8-4C2A-9271-B6E6C5CF37BE}"/>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0988EB4-0EC3-4DE8-80A6-35539E136C9A}"/>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6" name="Нижний колонтитул 5">
            <a:extLst>
              <a:ext uri="{FF2B5EF4-FFF2-40B4-BE49-F238E27FC236}">
                <a16:creationId xmlns:a16="http://schemas.microsoft.com/office/drawing/2014/main" id="{A6BB6096-B235-4E65-A5D3-D1BC702392AC}"/>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Номер слайда 6">
            <a:extLst>
              <a:ext uri="{FF2B5EF4-FFF2-40B4-BE49-F238E27FC236}">
                <a16:creationId xmlns:a16="http://schemas.microsoft.com/office/drawing/2014/main" id="{A027010E-07D0-4EC8-B1B5-1AF9A26E554D}"/>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907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E4283C-8BDA-47D7-9013-F4965726E9F9}"/>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058CEE4-CE1E-4542-8FF4-488780E5AB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CBBF4477-5C2E-491E-86AC-2084FE03ED77}"/>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7E75660-00C5-49FC-949D-C54EF41425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91576FAE-5997-4E50-B34E-E65E715681F1}"/>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C3A9EDB-2BAF-475C-A702-1E64CF44DF11}"/>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8" name="Нижний колонтитул 7">
            <a:extLst>
              <a:ext uri="{FF2B5EF4-FFF2-40B4-BE49-F238E27FC236}">
                <a16:creationId xmlns:a16="http://schemas.microsoft.com/office/drawing/2014/main" id="{1E8C0A54-C314-4A07-B5A5-580D17AAA7AB}"/>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9" name="Номер слайда 8">
            <a:extLst>
              <a:ext uri="{FF2B5EF4-FFF2-40B4-BE49-F238E27FC236}">
                <a16:creationId xmlns:a16="http://schemas.microsoft.com/office/drawing/2014/main" id="{CC1F382E-5EC3-4CB8-BC16-4F3341083257}"/>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3948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F89930-45B0-494F-B2F5-6C47D2A436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E7DC22D-7401-405F-AEA6-D98CF0CB5192}"/>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4" name="Нижний колонтитул 3">
            <a:extLst>
              <a:ext uri="{FF2B5EF4-FFF2-40B4-BE49-F238E27FC236}">
                <a16:creationId xmlns:a16="http://schemas.microsoft.com/office/drawing/2014/main" id="{7E419614-A8F1-407F-93F4-BA4E9A6FECA6}"/>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5" name="Номер слайда 4">
            <a:extLst>
              <a:ext uri="{FF2B5EF4-FFF2-40B4-BE49-F238E27FC236}">
                <a16:creationId xmlns:a16="http://schemas.microsoft.com/office/drawing/2014/main" id="{A506C311-4E85-4216-A804-9C31E04DF40A}"/>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1578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5DD6897-01CF-460B-9110-C35C7D40B64D}"/>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3" name="Нижний колонтитул 2">
            <a:extLst>
              <a:ext uri="{FF2B5EF4-FFF2-40B4-BE49-F238E27FC236}">
                <a16:creationId xmlns:a16="http://schemas.microsoft.com/office/drawing/2014/main" id="{E5242E33-F362-4C1A-B9CD-EE8214F3423B}"/>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4" name="Номер слайда 3">
            <a:extLst>
              <a:ext uri="{FF2B5EF4-FFF2-40B4-BE49-F238E27FC236}">
                <a16:creationId xmlns:a16="http://schemas.microsoft.com/office/drawing/2014/main" id="{20511501-26C6-4973-9D68-AEC72744329B}"/>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3439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056A86-03CC-4BD2-B8DE-B9736EFB3FC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0AE5C8F1-C6BD-41F1-8632-ED413E144F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97BA493-BFA1-4617-B142-DB8054ECF4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042B171F-4CC5-42E6-800B-A390C950AAF4}"/>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6" name="Нижний колонтитул 5">
            <a:extLst>
              <a:ext uri="{FF2B5EF4-FFF2-40B4-BE49-F238E27FC236}">
                <a16:creationId xmlns:a16="http://schemas.microsoft.com/office/drawing/2014/main" id="{91B0CFD5-BC1E-4C56-98E2-25FE91AB9B4C}"/>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Номер слайда 6">
            <a:extLst>
              <a:ext uri="{FF2B5EF4-FFF2-40B4-BE49-F238E27FC236}">
                <a16:creationId xmlns:a16="http://schemas.microsoft.com/office/drawing/2014/main" id="{2CB6B44C-F818-440B-8251-A02F6BC400F6}"/>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5370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4A6F3-61E5-419A-967B-B1E1D9FACA49}"/>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9DBCCA66-7A0F-4C1B-859A-AFCBBB0BA65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33B37C67-04F4-458E-81B3-13D76AB070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235DD85A-FD05-4490-9056-1E8E79C058EF}"/>
              </a:ext>
            </a:extLst>
          </p:cNvPr>
          <p:cNvSpPr>
            <a:spLocks noGrp="1"/>
          </p:cNvSpPr>
          <p:nvPr>
            <p:ph type="dt" sz="half" idx="10"/>
          </p:nvPr>
        </p:nvSpPr>
        <p:spPr/>
        <p:txBody>
          <a:bodyPr/>
          <a:lstStyle/>
          <a:p>
            <a:fld id="{D9BF41FD-EBF9-4A86-8CAE-4EA6CC4F0A47}" type="datetimeFigureOut">
              <a:rPr lang="ru-RU" smtClean="0"/>
              <a:t>26.03.2019</a:t>
            </a:fld>
            <a:endParaRPr lang="ru-RU"/>
          </a:p>
        </p:txBody>
      </p:sp>
      <p:sp>
        <p:nvSpPr>
          <p:cNvPr id="6" name="Нижний колонтитул 5">
            <a:extLst>
              <a:ext uri="{FF2B5EF4-FFF2-40B4-BE49-F238E27FC236}">
                <a16:creationId xmlns:a16="http://schemas.microsoft.com/office/drawing/2014/main" id="{5DCC6CAC-6CD5-469A-971D-3FA22ABCE267}"/>
              </a:ext>
            </a:extLst>
          </p:cNvPr>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cs typeface="+mn-cs"/>
            </a:endParaRPr>
          </a:p>
        </p:txBody>
      </p:sp>
      <p:sp>
        <p:nvSpPr>
          <p:cNvPr id="7" name="Номер слайда 6">
            <a:extLst>
              <a:ext uri="{FF2B5EF4-FFF2-40B4-BE49-F238E27FC236}">
                <a16:creationId xmlns:a16="http://schemas.microsoft.com/office/drawing/2014/main" id="{78A74085-C09D-4289-8DE6-65393F48A424}"/>
              </a:ext>
            </a:extLst>
          </p:cNvPr>
          <p:cNvSpPr>
            <a:spLocks noGrp="1"/>
          </p:cNvSpPr>
          <p:nvPr>
            <p:ph type="sldNum" sz="quarter" idx="12"/>
          </p:nvPr>
        </p:nvSpPr>
        <p:spPr/>
        <p:txBody>
          <a:body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93004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7901D5-FAE9-4C32-B181-EC6FED3605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DA08636-76CA-4454-AF0A-073D1197B1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52C81B-B2D2-426E-AFE1-4C31ECC3FE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BF41FD-EBF9-4A86-8CAE-4EA6CC4F0A47}" type="datetimeFigureOut">
              <a:rPr lang="ru-RU" smtClean="0"/>
              <a:t>26.03.2019</a:t>
            </a:fld>
            <a:endParaRPr lang="ru-RU"/>
          </a:p>
        </p:txBody>
      </p:sp>
      <p:sp>
        <p:nvSpPr>
          <p:cNvPr id="5" name="Нижний колонтитул 4">
            <a:extLst>
              <a:ext uri="{FF2B5EF4-FFF2-40B4-BE49-F238E27FC236}">
                <a16:creationId xmlns:a16="http://schemas.microsoft.com/office/drawing/2014/main" id="{A10DDEE2-D3BD-4A22-BA78-84555CF039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Номер слайда 5">
            <a:extLst>
              <a:ext uri="{FF2B5EF4-FFF2-40B4-BE49-F238E27FC236}">
                <a16:creationId xmlns:a16="http://schemas.microsoft.com/office/drawing/2014/main" id="{6071D1EE-5EE9-4D0B-B3D5-1E22FB226B8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FF3B619-E758-4A27-ACBF-A5AD662677B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714934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671" r:id="rId12"/>
    <p:sldLayoutId id="2147483672" r:id="rId13"/>
    <p:sldLayoutId id="2147483664" r:id="rId14"/>
    <p:sldLayoutId id="2147483665" r:id="rId15"/>
    <p:sldLayoutId id="2147483666"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8.xml"/><Relationship Id="rId7" Type="http://schemas.openxmlformats.org/officeDocument/2006/relationships/image" Target="../media/image1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2.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7.xml"/><Relationship Id="rId7" Type="http://schemas.openxmlformats.org/officeDocument/2006/relationships/image" Target="../media/image20.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8.xml"/><Relationship Id="rId7" Type="http://schemas.openxmlformats.org/officeDocument/2006/relationships/image" Target="../media/image12.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9.xml"/><Relationship Id="rId7" Type="http://schemas.openxmlformats.org/officeDocument/2006/relationships/image" Target="../media/image12.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ÐÐ¾ÑÐ¾Ð¶ÐµÐµ Ð¸Ð·Ð¾Ð±ÑÐ°Ð¶ÐµÐ½Ð¸Ðµ">
            <a:extLst>
              <a:ext uri="{FF2B5EF4-FFF2-40B4-BE49-F238E27FC236}">
                <a16:creationId xmlns:a16="http://schemas.microsoft.com/office/drawing/2014/main" id="{896A4CFE-E249-42B4-9219-7D21C71EB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8" y="12412"/>
            <a:ext cx="9184488"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4685575" y="1196752"/>
            <a:ext cx="4458425" cy="1928110"/>
          </a:xfrm>
          <a:noFill/>
          <a:ln>
            <a:noFill/>
          </a:ln>
          <a:effectLst/>
          <a:scene3d>
            <a:camera prst="orthographicFront">
              <a:rot lat="0" lon="0" rev="0"/>
            </a:camera>
            <a:lightRig rig="contrasting" dir="t">
              <a:rot lat="0" lon="0" rev="7800000"/>
            </a:lightRig>
          </a:scene3d>
          <a:sp3d>
            <a:bevelT w="139700" h="139700"/>
          </a:sp3d>
        </p:spPr>
        <p:txBody>
          <a:bodyPr>
            <a:noAutofit/>
          </a:bodyPr>
          <a:lstStyle/>
          <a:p>
            <a:pPr algn="ctr"/>
            <a:br>
              <a:rPr lang="uk-UA" altLang="ru-RU" sz="3000" b="1" dirty="0">
                <a:solidFill>
                  <a:srgbClr val="FFFF00"/>
                </a:solidFill>
                <a:latin typeface="Arial" panose="020B0604020202020204" pitchFamily="34" charset="0"/>
                <a:cs typeface="Arial" panose="020B0604020202020204" pitchFamily="34" charset="0"/>
              </a:rPr>
            </a:br>
            <a:r>
              <a:rPr lang="uk-UA" alt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Стратегія розвитку </a:t>
            </a:r>
            <a:br>
              <a:rPr lang="uk-UA" alt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alt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Новокаховської</a:t>
            </a:r>
            <a:br>
              <a:rPr lang="uk-UA" alt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alt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міської ради</a:t>
            </a:r>
            <a:endParaRPr 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ACEFE4F4-A7B6-41C6-B239-E3B50C529B0C}"/>
              </a:ext>
            </a:extLst>
          </p:cNvPr>
          <p:cNvSpPr/>
          <p:nvPr/>
        </p:nvSpPr>
        <p:spPr>
          <a:xfrm>
            <a:off x="1403648" y="5661248"/>
            <a:ext cx="4572000" cy="1169551"/>
          </a:xfrm>
          <a:prstGeom prst="rect">
            <a:avLst/>
          </a:prstGeom>
        </p:spPr>
        <p:txBody>
          <a:bodyPr>
            <a:spAutoFit/>
          </a:bodyPr>
          <a:lstStyle/>
          <a:p>
            <a:pPr indent="457200"/>
            <a:r>
              <a:rPr lang="uk-UA"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Виконавчий комітет Новокаховської міської ради</a:t>
            </a:r>
            <a:endParaRPr lang="ru-RU"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r>
              <a:rPr lang="uk-UA"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проспект Дніпровський, 23</a:t>
            </a:r>
            <a:endParaRPr lang="ru-RU"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r>
              <a:rPr lang="uk-UA" sz="1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м.Нова</a:t>
            </a:r>
            <a:r>
              <a:rPr lang="uk-UA"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Каховка,</a:t>
            </a:r>
            <a:endParaRPr lang="ru-RU"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r>
              <a:rPr lang="uk-UA"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Херсонська область, Україна, 74900</a:t>
            </a:r>
            <a:endParaRPr lang="ru-RU"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r>
              <a:rPr lang="uk-UA" sz="1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http://novakahovka.com.ua/</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54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circle(in)">
                                      <p:cBhvr>
                                        <p:cTn id="7" dur="2000"/>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231067" y="718375"/>
            <a:ext cx="8712969" cy="47329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dirty="0"/>
          </a:p>
        </p:txBody>
      </p:sp>
      <p:pic>
        <p:nvPicPr>
          <p:cNvPr id="7" name="Picture 2" descr="ÐÐ°ÑÑÐ¸Ð½ÐºÐ¸ Ð¿Ð¾ Ð·Ð°Ð¿ÑÐ¾ÑÑ ÐºÐ°ÑÑÐ¸Ð½ÐºÐ¸ ÑÐ»Ð°Ð³Ð° ÑÐºÑÐ°Ð¸Ð½Ñ,">
            <a:extLst>
              <a:ext uri="{FF2B5EF4-FFF2-40B4-BE49-F238E27FC236}">
                <a16:creationId xmlns:a16="http://schemas.microsoft.com/office/drawing/2014/main" id="{647CE3B1-EBA6-49A2-BA90-440C53759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Рисунок1">
            <a:extLst>
              <a:ext uri="{FF2B5EF4-FFF2-40B4-BE49-F238E27FC236}">
                <a16:creationId xmlns:a16="http://schemas.microsoft.com/office/drawing/2014/main" id="{79381419-76B3-4091-B603-C67B0DF5C84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a:extLst>
              <a:ext uri="{FF2B5EF4-FFF2-40B4-BE49-F238E27FC236}">
                <a16:creationId xmlns:a16="http://schemas.microsoft.com/office/drawing/2014/main" id="{45906386-6149-44E6-8C36-AA27FA4A2F1B}"/>
              </a:ext>
            </a:extLst>
          </p:cNvPr>
          <p:cNvSpPr/>
          <p:nvPr/>
        </p:nvSpPr>
        <p:spPr>
          <a:xfrm>
            <a:off x="138407" y="1191667"/>
            <a:ext cx="8805629" cy="6070893"/>
          </a:xfrm>
          <a:prstGeom prst="rect">
            <a:avLst/>
          </a:prstGeom>
        </p:spPr>
        <p:txBody>
          <a:bodyPr wrap="square">
            <a:spAutoFit/>
          </a:bodyPr>
          <a:lstStyle/>
          <a:p>
            <a:r>
              <a:rPr lang="uk-UA" sz="1850" b="1" dirty="0">
                <a:latin typeface="Arial" panose="020B0604020202020204" pitchFamily="34" charset="0"/>
                <a:cs typeface="Arial" panose="020B0604020202020204" pitchFamily="34" charset="0"/>
              </a:rPr>
              <a:t>А.1.3.Мережа закладів освіти, яка відповідає потребам громади:</a:t>
            </a:r>
          </a:p>
          <a:p>
            <a:pPr lvl="0"/>
            <a:r>
              <a:rPr lang="uk-UA" sz="1850" dirty="0">
                <a:latin typeface="Arial" panose="020B0604020202020204" pitchFamily="34" charset="0"/>
                <a:cs typeface="Arial" panose="020B0604020202020204" pitchFamily="34" charset="0"/>
              </a:rPr>
              <a:t>- впроваджено профільну професійну освіту, яка створить умови для вдалого вибору майбутньої професії, для успішної соціалізації та адаптації випускників у суспільстві; </a:t>
            </a:r>
            <a:endParaRPr lang="ru-RU" sz="1850" dirty="0">
              <a:latin typeface="Arial" panose="020B0604020202020204" pitchFamily="34" charset="0"/>
              <a:cs typeface="Arial" panose="020B0604020202020204" pitchFamily="34" charset="0"/>
            </a:endParaRPr>
          </a:p>
          <a:p>
            <a:pPr lvl="0"/>
            <a:r>
              <a:rPr lang="uk-UA" sz="1850" dirty="0">
                <a:latin typeface="Arial" panose="020B0604020202020204" pitchFamily="34" charset="0"/>
                <a:cs typeface="Arial" panose="020B0604020202020204" pitchFamily="34" charset="0"/>
              </a:rPr>
              <a:t>- забезпечено доступ до якісної освіти в сільській місцевості шляхом організації підвезення учасників освітнього процесу;</a:t>
            </a:r>
            <a:endParaRPr lang="ru-RU" sz="1850" dirty="0">
              <a:latin typeface="Arial" panose="020B0604020202020204" pitchFamily="34" charset="0"/>
              <a:cs typeface="Arial" panose="020B0604020202020204" pitchFamily="34" charset="0"/>
            </a:endParaRPr>
          </a:p>
          <a:p>
            <a:pPr lvl="0"/>
            <a:r>
              <a:rPr lang="uk-UA" sz="1850" dirty="0">
                <a:latin typeface="Arial" panose="020B0604020202020204" pitchFamily="34" charset="0"/>
                <a:cs typeface="Arial" panose="020B0604020202020204" pitchFamily="34" charset="0"/>
              </a:rPr>
              <a:t>- реалізовано Концепцію «Нова українська школа», яка сприятиме поліпшенню якості загальної середньої освіти в цілому; подоланню територіальних відмінностей у якості загальної середньої освіти; забезпеченню престижності професійної освіти; поліпшенню якості вищої освіти за рахунок якісної підготовки у школах і кращого конкурсного відбору абітурієнтів;</a:t>
            </a:r>
            <a:endParaRPr lang="ru-RU" sz="1850" dirty="0">
              <a:latin typeface="Arial" panose="020B0604020202020204" pitchFamily="34" charset="0"/>
              <a:cs typeface="Arial" panose="020B0604020202020204" pitchFamily="34" charset="0"/>
            </a:endParaRPr>
          </a:p>
          <a:p>
            <a:pPr lvl="0"/>
            <a:r>
              <a:rPr lang="uk-UA" sz="1850" dirty="0">
                <a:latin typeface="Arial" panose="020B0604020202020204" pitchFamily="34" charset="0"/>
                <a:cs typeface="Arial" panose="020B0604020202020204" pitchFamily="34" charset="0"/>
              </a:rPr>
              <a:t>сформовано відкриті та загальнодоступні ресурси з інформацією про діяльність закладів та установ освіти;</a:t>
            </a:r>
            <a:endParaRPr lang="ru-RU" sz="1850" dirty="0">
              <a:latin typeface="Arial" panose="020B0604020202020204" pitchFamily="34" charset="0"/>
              <a:cs typeface="Arial" panose="020B0604020202020204" pitchFamily="34" charset="0"/>
            </a:endParaRPr>
          </a:p>
          <a:p>
            <a:r>
              <a:rPr lang="uk-UA" sz="1850" dirty="0">
                <a:latin typeface="Arial" panose="020B0604020202020204" pitchFamily="34" charset="0"/>
                <a:cs typeface="Arial" panose="020B0604020202020204" pitchFamily="34" charset="0"/>
              </a:rPr>
              <a:t>- забезпечено рівний доступ до якісної освіти дітям з особливими освітніми</a:t>
            </a:r>
            <a:br>
              <a:rPr lang="uk-UA" sz="1850" dirty="0">
                <a:latin typeface="Arial" panose="020B0604020202020204" pitchFamily="34" charset="0"/>
                <a:cs typeface="Arial" panose="020B0604020202020204" pitchFamily="34" charset="0"/>
              </a:rPr>
            </a:br>
            <a:r>
              <a:rPr lang="uk-UA" sz="1850" dirty="0">
                <a:latin typeface="Arial" panose="020B0604020202020204" pitchFamily="34" charset="0"/>
                <a:cs typeface="Arial" panose="020B0604020202020204" pitchFamily="34" charset="0"/>
              </a:rPr>
              <a:t>потребами;</a:t>
            </a:r>
            <a:endParaRPr lang="ru-RU" sz="1850" dirty="0">
              <a:latin typeface="Arial" panose="020B0604020202020204" pitchFamily="34" charset="0"/>
              <a:cs typeface="Arial" panose="020B0604020202020204" pitchFamily="34" charset="0"/>
            </a:endParaRPr>
          </a:p>
          <a:p>
            <a:pPr lvl="0"/>
            <a:r>
              <a:rPr lang="uk-UA" sz="1850" dirty="0">
                <a:latin typeface="Arial" panose="020B0604020202020204" pitchFamily="34" charset="0"/>
                <a:cs typeface="Arial" panose="020B0604020202020204" pitchFamily="34" charset="0"/>
              </a:rPr>
              <a:t>- створено </a:t>
            </a:r>
            <a:r>
              <a:rPr lang="uk-UA" sz="1850" dirty="0" err="1">
                <a:latin typeface="Arial" panose="020B0604020202020204" pitchFamily="34" charset="0"/>
                <a:cs typeface="Arial" panose="020B0604020202020204" pitchFamily="34" charset="0"/>
              </a:rPr>
              <a:t>інклюзивно</a:t>
            </a:r>
            <a:r>
              <a:rPr lang="uk-UA" sz="1850" dirty="0">
                <a:latin typeface="Arial" panose="020B0604020202020204" pitchFamily="34" charset="0"/>
                <a:cs typeface="Arial" panose="020B0604020202020204" pitchFamily="34" charset="0"/>
              </a:rPr>
              <a:t>-ресурсний центр;</a:t>
            </a:r>
            <a:endParaRPr lang="ru-RU" sz="1850" dirty="0">
              <a:latin typeface="Arial" panose="020B0604020202020204" pitchFamily="34" charset="0"/>
              <a:cs typeface="Arial" panose="020B0604020202020204" pitchFamily="34" charset="0"/>
            </a:endParaRPr>
          </a:p>
          <a:p>
            <a:pPr lvl="0"/>
            <a:r>
              <a:rPr lang="uk-UA" sz="1850" dirty="0">
                <a:latin typeface="Arial" panose="020B0604020202020204" pitchFamily="34" charset="0"/>
                <a:cs typeface="Arial" panose="020B0604020202020204" pitchFamily="34" charset="0"/>
              </a:rPr>
              <a:t>- оптимізовано мережу закладів позашкільної освіти, задоволено потреби молоді у дозвіллі</a:t>
            </a:r>
          </a:p>
          <a:p>
            <a:pPr lvl="0"/>
            <a:r>
              <a:rPr lang="uk-UA" sz="1850" dirty="0">
                <a:latin typeface="Arial" panose="020B0604020202020204" pitchFamily="34" charset="0"/>
                <a:cs typeface="Arial" panose="020B0604020202020204" pitchFamily="34" charset="0"/>
              </a:rPr>
              <a:t>Термін реалізації: до 2029 року</a:t>
            </a:r>
            <a:endParaRPr lang="ru-RU" sz="1850" dirty="0">
              <a:latin typeface="Arial" panose="020B0604020202020204" pitchFamily="34" charset="0"/>
              <a:cs typeface="Arial" panose="020B0604020202020204" pitchFamily="34" charset="0"/>
            </a:endParaRPr>
          </a:p>
          <a:p>
            <a:endParaRPr lang="ru-RU" sz="18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7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2681903961"/>
              </p:ext>
            </p:extLst>
          </p:nvPr>
        </p:nvGraphicFramePr>
        <p:xfrm>
          <a:off x="567207" y="1831580"/>
          <a:ext cx="8009584" cy="4621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скругленные углы 5">
            <a:extLst>
              <a:ext uri="{FF2B5EF4-FFF2-40B4-BE49-F238E27FC236}">
                <a16:creationId xmlns:a16="http://schemas.microsoft.com/office/drawing/2014/main" id="{57BC134B-DAD9-4D91-9311-E8F70E94CCB2}"/>
              </a:ext>
            </a:extLst>
          </p:cNvPr>
          <p:cNvSpPr/>
          <p:nvPr/>
        </p:nvSpPr>
        <p:spPr>
          <a:xfrm>
            <a:off x="179512" y="921006"/>
            <a:ext cx="8856984" cy="881731"/>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rgbClr val="FF0000"/>
              </a:solidFill>
            </a:endParaRPr>
          </a:p>
          <a:p>
            <a:pPr lvl="0" algn="ctr"/>
            <a:r>
              <a:rPr lang="uk-UA" sz="2000" b="1" dirty="0">
                <a:solidFill>
                  <a:schemeClr val="tx1"/>
                </a:solidFill>
                <a:latin typeface="Arial" panose="020B0604020202020204" pitchFamily="34" charset="0"/>
                <a:cs typeface="Arial" panose="020B0604020202020204" pitchFamily="34" charset="0"/>
              </a:rPr>
              <a:t>Напрям </a:t>
            </a:r>
            <a:r>
              <a:rPr lang="uk-UA" sz="2000" b="1" dirty="0" err="1">
                <a:solidFill>
                  <a:schemeClr val="tx1"/>
                </a:solidFill>
                <a:latin typeface="Arial" panose="020B0604020202020204" pitchFamily="34" charset="0"/>
                <a:cs typeface="Arial" panose="020B0604020202020204" pitchFamily="34" charset="0"/>
              </a:rPr>
              <a:t>А.«Соціальна</a:t>
            </a:r>
            <a:r>
              <a:rPr lang="uk-UA" sz="2000" b="1" dirty="0">
                <a:solidFill>
                  <a:schemeClr val="tx1"/>
                </a:solidFill>
                <a:latin typeface="Arial" panose="020B0604020202020204" pitchFamily="34" charset="0"/>
                <a:cs typeface="Arial" panose="020B0604020202020204" pitchFamily="34" charset="0"/>
              </a:rPr>
              <a:t> відповідальність та добробут»</a:t>
            </a:r>
            <a:endParaRPr lang="ru-RU" sz="20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12" name="Picture 2" descr="ÐÐ°ÑÑÐ¸Ð½ÐºÐ¸ Ð¿Ð¾ Ð·Ð°Ð¿ÑÐ¾ÑÑ ÐºÐ°ÑÑÐ¸Ð½ÐºÐ¸ ÑÐ»Ð°Ð³Ð° ÑÐºÑÐ°Ð¸Ð½Ñ,">
            <a:extLst>
              <a:ext uri="{FF2B5EF4-FFF2-40B4-BE49-F238E27FC236}">
                <a16:creationId xmlns:a16="http://schemas.microsoft.com/office/drawing/2014/main" id="{3CD02E96-7E86-4AF7-9546-76395384F9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Рисунок1">
            <a:extLst>
              <a:ext uri="{FF2B5EF4-FFF2-40B4-BE49-F238E27FC236}">
                <a16:creationId xmlns:a16="http://schemas.microsoft.com/office/drawing/2014/main" id="{2722560F-122E-4AB9-AD41-6381DFE060C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22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ÐÐ°ÑÑÐ¸Ð½ÐºÐ¸ Ð¿Ð¾ Ð·Ð°Ð¿ÑÐ¾ÑÑ ÐºÐ°ÑÑÐ¸Ð½ÐºÐ¸ ÑÐ»Ð°Ð³Ð° ÑÐºÑÐ°Ð¸Ð½Ñ,">
            <a:extLst>
              <a:ext uri="{FF2B5EF4-FFF2-40B4-BE49-F238E27FC236}">
                <a16:creationId xmlns:a16="http://schemas.microsoft.com/office/drawing/2014/main" id="{B1169E08-EA8E-49B9-B9C0-5F9ED27C0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sp>
        <p:nvSpPr>
          <p:cNvPr id="4" name="Подзаголовок 3">
            <a:extLst>
              <a:ext uri="{FF2B5EF4-FFF2-40B4-BE49-F238E27FC236}">
                <a16:creationId xmlns:a16="http://schemas.microsoft.com/office/drawing/2014/main" id="{FFE45CB7-E4C8-4C9F-9C27-8F0E24D214F0}"/>
              </a:ext>
            </a:extLst>
          </p:cNvPr>
          <p:cNvSpPr>
            <a:spLocks noGrp="1"/>
          </p:cNvSpPr>
          <p:nvPr>
            <p:ph sz="half" idx="1"/>
          </p:nvPr>
        </p:nvSpPr>
        <p:spPr>
          <a:xfrm>
            <a:off x="0" y="1282452"/>
            <a:ext cx="9143999" cy="5575548"/>
          </a:xfrm>
        </p:spPr>
        <p:txBody>
          <a:bodyPr>
            <a:noAutofit/>
          </a:bodyPr>
          <a:lstStyle/>
          <a:p>
            <a:pPr marL="0" lvl="0" indent="0">
              <a:spcBef>
                <a:spcPts val="0"/>
              </a:spcBef>
              <a:buNone/>
            </a:pPr>
            <a:r>
              <a:rPr lang="uk-UA" sz="1750" b="1" dirty="0">
                <a:latin typeface="Arial" panose="020B0604020202020204" pitchFamily="34" charset="0"/>
                <a:cs typeface="Arial" panose="020B0604020202020204" pitchFamily="34" charset="0"/>
              </a:rPr>
              <a:t>А.2.1. «Нова Каховка в Таврійському госпітальному окрузі»:</a:t>
            </a:r>
            <a:r>
              <a:rPr lang="uk-UA" altLang="ru-RU" sz="1750" dirty="0">
                <a:latin typeface="Arial" panose="020B0604020202020204" pitchFamily="34" charset="0"/>
                <a:ea typeface="Times New Roman" panose="02020603050405020304" pitchFamily="18" charset="0"/>
                <a:cs typeface="Arial" panose="020B0604020202020204" pitchFamily="34" charset="0"/>
              </a:rPr>
              <a:t> </a:t>
            </a:r>
          </a:p>
          <a:p>
            <a:pPr marL="0" lvl="0" indent="0">
              <a:spcBef>
                <a:spcPts val="0"/>
              </a:spcBef>
              <a:buNone/>
            </a:pPr>
            <a:r>
              <a:rPr lang="uk-UA" altLang="ru-RU" sz="1750" dirty="0">
                <a:solidFill>
                  <a:schemeClr val="tx1"/>
                </a:solidFill>
                <a:latin typeface="Arial" panose="020B0604020202020204" pitchFamily="34" charset="0"/>
                <a:ea typeface="Times New Roman" panose="02020603050405020304" pitchFamily="18" charset="0"/>
                <a:cs typeface="Arial" panose="020B0604020202020204" pitchFamily="34" charset="0"/>
              </a:rPr>
              <a:t>- функціонує ефективна система надання медичних послуг</a:t>
            </a:r>
            <a:r>
              <a:rPr lang="uk-UA" sz="1750" dirty="0">
                <a:solidFill>
                  <a:schemeClr val="tx1"/>
                </a:solidFill>
                <a:latin typeface="Arial" panose="020B0604020202020204" pitchFamily="34" charset="0"/>
                <a:cs typeface="Arial" panose="020B0604020202020204" pitchFamily="34" charset="0"/>
              </a:rPr>
              <a:t>;</a:t>
            </a:r>
          </a:p>
          <a:p>
            <a:pPr marL="0" lvl="0" indent="0">
              <a:spcBef>
                <a:spcPts val="0"/>
              </a:spcBef>
              <a:buNone/>
            </a:pPr>
            <a:r>
              <a:rPr lang="uk-UA" altLang="ru-RU" sz="1750" dirty="0">
                <a:solidFill>
                  <a:schemeClr val="tx1"/>
                </a:solidFill>
                <a:latin typeface="Arial" panose="020B0604020202020204" pitchFamily="34" charset="0"/>
                <a:ea typeface="Times New Roman" panose="02020603050405020304" pitchFamily="18" charset="0"/>
                <a:cs typeface="Arial" panose="020B0604020202020204" pitchFamily="34" charset="0"/>
              </a:rPr>
              <a:t>- створено комфортні умови перебування пацієнтів та лікарів в комунальних закладах охорони здоров’я;</a:t>
            </a:r>
          </a:p>
          <a:p>
            <a:pPr marL="0" lvl="0" indent="0">
              <a:spcBef>
                <a:spcPts val="0"/>
              </a:spcBef>
              <a:buNone/>
            </a:pP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 покращено якість діагностичних обстежень та лікування пацієнтів;</a:t>
            </a:r>
          </a:p>
          <a:p>
            <a:pPr lvl="0">
              <a:spcBef>
                <a:spcPts val="0"/>
              </a:spcBef>
              <a:buFontTx/>
              <a:buChar char="-"/>
            </a:pP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сформовано систему надання населенню якісної медичної допомоги на засадах сімейної медицини, яка забезпечить:</a:t>
            </a:r>
          </a:p>
          <a:p>
            <a:pPr marL="0" lvl="0" indent="0">
              <a:spcBef>
                <a:spcPts val="0"/>
              </a:spcBef>
              <a:buNone/>
            </a:pPr>
            <a:r>
              <a:rPr lang="uk-UA" altLang="ru-RU" sz="1750" dirty="0">
                <a:latin typeface="Arial" panose="020B0604020202020204" pitchFamily="34" charset="0"/>
                <a:ea typeface="Calibri" panose="020F0502020204030204" pitchFamily="34" charset="0"/>
                <a:cs typeface="Arial" panose="020B0604020202020204" pitchFamily="34" charset="0"/>
              </a:rPr>
              <a:t>-</a:t>
            </a: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 довготривале та безперервне спостереження лікаря за пацієнтом; </a:t>
            </a:r>
          </a:p>
          <a:p>
            <a:pPr marL="0" lvl="0" indent="0">
              <a:spcBef>
                <a:spcPts val="0"/>
              </a:spcBef>
              <a:buNone/>
            </a:pPr>
            <a:r>
              <a:rPr lang="uk-UA" altLang="ru-RU" sz="1750" dirty="0">
                <a:latin typeface="Arial" panose="020B0604020202020204" pitchFamily="34" charset="0"/>
                <a:ea typeface="Calibri" panose="020F0502020204030204" pitchFamily="34" charset="0"/>
                <a:cs typeface="Arial" panose="020B0604020202020204" pitchFamily="34" charset="0"/>
              </a:rPr>
              <a:t>- </a:t>
            </a: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багатопрофільну первинну медичну допомогу;</a:t>
            </a:r>
          </a:p>
          <a:p>
            <a:pPr marL="0" lvl="0" indent="0">
              <a:spcBef>
                <a:spcPts val="0"/>
              </a:spcBef>
              <a:buNone/>
            </a:pPr>
            <a:r>
              <a:rPr lang="uk-UA" altLang="ru-RU" sz="1750" dirty="0">
                <a:latin typeface="Arial" panose="020B0604020202020204" pitchFamily="34" charset="0"/>
                <a:ea typeface="Calibri" panose="020F0502020204030204" pitchFamily="34" charset="0"/>
                <a:cs typeface="Arial" panose="020B0604020202020204" pitchFamily="34" charset="0"/>
              </a:rPr>
              <a:t>-</a:t>
            </a: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 превентивність, як основа діяльності сімейного лікаря; </a:t>
            </a:r>
          </a:p>
          <a:p>
            <a:pPr marL="0" lvl="0" indent="0">
              <a:spcBef>
                <a:spcPts val="0"/>
              </a:spcBef>
              <a:buNone/>
            </a:pP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 економічну ефективність та доцільність допомоги; </a:t>
            </a:r>
          </a:p>
          <a:p>
            <a:pPr marL="0" lvl="0" indent="0">
              <a:spcBef>
                <a:spcPts val="0"/>
              </a:spcBef>
              <a:buNone/>
            </a:pPr>
            <a:r>
              <a:rPr lang="uk-UA" altLang="ru-RU" sz="1750" dirty="0">
                <a:latin typeface="Arial" panose="020B0604020202020204" pitchFamily="34" charset="0"/>
                <a:ea typeface="Calibri" panose="020F0502020204030204" pitchFamily="34" charset="0"/>
                <a:cs typeface="Arial" panose="020B0604020202020204" pitchFamily="34" charset="0"/>
              </a:rPr>
              <a:t>- </a:t>
            </a: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збереження та покращення стану здоров’я пацієнту;</a:t>
            </a:r>
          </a:p>
          <a:p>
            <a:pPr marL="0" lvl="0" indent="0">
              <a:spcBef>
                <a:spcPts val="0"/>
              </a:spcBef>
              <a:buNone/>
            </a:pPr>
            <a:r>
              <a:rPr lang="uk-UA" altLang="ru-RU" sz="1750" dirty="0">
                <a:latin typeface="Arial" panose="020B0604020202020204" pitchFamily="34" charset="0"/>
                <a:ea typeface="Calibri" panose="020F0502020204030204" pitchFamily="34" charset="0"/>
                <a:cs typeface="Arial" panose="020B0604020202020204" pitchFamily="34" charset="0"/>
              </a:rPr>
              <a:t>-</a:t>
            </a: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 гарантовано-отримана та своєчасна медична допомога; </a:t>
            </a:r>
          </a:p>
          <a:p>
            <a:pPr marL="0" lvl="0" indent="0">
              <a:spcBef>
                <a:spcPts val="0"/>
              </a:spcBef>
              <a:buNone/>
            </a:pPr>
            <a:r>
              <a:rPr lang="uk-UA" altLang="ru-RU" sz="1750" dirty="0">
                <a:solidFill>
                  <a:schemeClr val="tx1"/>
                </a:solidFill>
                <a:latin typeface="Arial" panose="020B0604020202020204" pitchFamily="34" charset="0"/>
                <a:ea typeface="Calibri" panose="020F0502020204030204" pitchFamily="34" charset="0"/>
                <a:cs typeface="Arial" panose="020B0604020202020204" pitchFamily="34" charset="0"/>
              </a:rPr>
              <a:t>- відповідальне ставлення лікаря до свого пацієнта;</a:t>
            </a:r>
            <a:r>
              <a:rPr lang="ru-RU" altLang="ru-RU" sz="1750" dirty="0">
                <a:solidFill>
                  <a:schemeClr val="tx1"/>
                </a:solidFill>
                <a:latin typeface="Arial" panose="020B0604020202020204" pitchFamily="34" charset="0"/>
                <a:cs typeface="Arial" panose="020B0604020202020204" pitchFamily="34" charset="0"/>
              </a:rPr>
              <a:t> </a:t>
            </a:r>
          </a:p>
          <a:p>
            <a:pPr marL="0" indent="0">
              <a:spcBef>
                <a:spcPts val="0"/>
              </a:spcBef>
              <a:buNone/>
            </a:pPr>
            <a:r>
              <a:rPr lang="uk-UA" altLang="ru-RU" sz="1750" dirty="0">
                <a:solidFill>
                  <a:schemeClr val="tx1"/>
                </a:solidFill>
                <a:latin typeface="Arial" panose="020B0604020202020204" pitchFamily="34" charset="0"/>
                <a:ea typeface="Times New Roman" panose="02020603050405020304" pitchFamily="18" charset="0"/>
                <a:cs typeface="Arial" panose="020B0604020202020204" pitchFamily="34" charset="0"/>
              </a:rPr>
              <a:t>- створено доступну, оперативну та сучасну медицину</a:t>
            </a:r>
          </a:p>
          <a:p>
            <a:pPr marL="0" indent="0">
              <a:spcBef>
                <a:spcPts val="0"/>
              </a:spcBef>
              <a:buNone/>
            </a:pPr>
            <a:r>
              <a:rPr lang="uk-UA" sz="1750" b="1" dirty="0">
                <a:latin typeface="Arial" panose="020B0604020202020204" pitchFamily="34" charset="0"/>
                <a:cs typeface="Arial" panose="020B0604020202020204" pitchFamily="34" charset="0"/>
              </a:rPr>
              <a:t>А.2.2. «Профілактика та ефективне лікування»:</a:t>
            </a:r>
            <a:endParaRPr lang="uk-UA" sz="1750" dirty="0">
              <a:latin typeface="Arial" panose="020B0604020202020204" pitchFamily="34" charset="0"/>
              <a:cs typeface="Arial" panose="020B0604020202020204" pitchFamily="34" charset="0"/>
            </a:endParaRPr>
          </a:p>
          <a:p>
            <a:pPr marL="0" indent="0">
              <a:spcBef>
                <a:spcPts val="0"/>
              </a:spcBef>
              <a:buNone/>
            </a:pPr>
            <a:r>
              <a:rPr lang="uk-UA" sz="1750" dirty="0">
                <a:latin typeface="Arial" panose="020B0604020202020204" pitchFamily="34" charset="0"/>
                <a:cs typeface="Arial" panose="020B0604020202020204" pitchFamily="34" charset="0"/>
              </a:rPr>
              <a:t>- своєчасне виявлення та запобігання виникнення хронічних захворювань, зміцнення стану здоров’я людини; </a:t>
            </a:r>
            <a:endParaRPr lang="ru-RU" sz="1750" dirty="0">
              <a:latin typeface="Arial" panose="020B0604020202020204" pitchFamily="34" charset="0"/>
              <a:cs typeface="Arial" panose="020B0604020202020204" pitchFamily="34" charset="0"/>
            </a:endParaRPr>
          </a:p>
          <a:p>
            <a:pPr marL="0" indent="0">
              <a:spcBef>
                <a:spcPts val="0"/>
              </a:spcBef>
              <a:buNone/>
            </a:pPr>
            <a:r>
              <a:rPr lang="uk-UA" sz="1750" dirty="0">
                <a:latin typeface="Arial" panose="020B0604020202020204" pitchFamily="34" charset="0"/>
                <a:cs typeface="Arial" panose="020B0604020202020204" pitchFamily="34" charset="0"/>
              </a:rPr>
              <a:t>- впроваджено профілактичну освітню програму для молоді;</a:t>
            </a:r>
            <a:endParaRPr lang="ru-RU" sz="1750" dirty="0">
              <a:latin typeface="Arial" panose="020B0604020202020204" pitchFamily="34" charset="0"/>
              <a:cs typeface="Arial" panose="020B0604020202020204" pitchFamily="34" charset="0"/>
            </a:endParaRPr>
          </a:p>
          <a:p>
            <a:pPr marL="0" indent="0">
              <a:spcBef>
                <a:spcPts val="0"/>
              </a:spcBef>
              <a:buNone/>
            </a:pPr>
            <a:r>
              <a:rPr lang="uk-UA" sz="1750" dirty="0">
                <a:latin typeface="Arial" panose="020B0604020202020204" pitchFamily="34" charset="0"/>
                <a:cs typeface="Arial" panose="020B0604020202020204" pitchFamily="34" charset="0"/>
              </a:rPr>
              <a:t>- виконано план профілактичних оглядів усіх верств населення на 100%;</a:t>
            </a:r>
            <a:endParaRPr lang="ru-RU" sz="1750" dirty="0">
              <a:latin typeface="Arial" panose="020B0604020202020204" pitchFamily="34" charset="0"/>
              <a:cs typeface="Arial" panose="020B0604020202020204" pitchFamily="34" charset="0"/>
            </a:endParaRPr>
          </a:p>
          <a:p>
            <a:pPr marL="0" indent="0">
              <a:spcBef>
                <a:spcPts val="0"/>
              </a:spcBef>
              <a:buNone/>
            </a:pPr>
            <a:r>
              <a:rPr lang="uk-UA" sz="1750" dirty="0">
                <a:latin typeface="Arial" panose="020B0604020202020204" pitchFamily="34" charset="0"/>
                <a:cs typeface="Arial" panose="020B0604020202020204" pitchFamily="34" charset="0"/>
              </a:rPr>
              <a:t>- виконано план профілактичних щеплень на 100%</a:t>
            </a:r>
            <a:endParaRPr lang="ru-RU" sz="1750" dirty="0">
              <a:latin typeface="Arial" panose="020B0604020202020204" pitchFamily="34" charset="0"/>
              <a:cs typeface="Arial" panose="020B0604020202020204" pitchFamily="34" charset="0"/>
            </a:endParaRPr>
          </a:p>
          <a:p>
            <a:pPr marL="0" indent="-457200">
              <a:spcBef>
                <a:spcPts val="0"/>
              </a:spcBef>
              <a:buNone/>
            </a:pPr>
            <a:r>
              <a:rPr lang="uk-UA" sz="1750" dirty="0">
                <a:latin typeface="Arial" panose="020B0604020202020204" pitchFamily="34" charset="0"/>
                <a:cs typeface="Arial" panose="020B0604020202020204" pitchFamily="34" charset="0"/>
              </a:rPr>
              <a:t>Термін реалізації: до 2029 року</a:t>
            </a:r>
            <a:endParaRPr lang="ru-RU" sz="1750" dirty="0">
              <a:latin typeface="Arial" panose="020B0604020202020204" pitchFamily="34" charset="0"/>
              <a:cs typeface="Arial" panose="020B0604020202020204" pitchFamily="34" charset="0"/>
            </a:endParaRPr>
          </a:p>
          <a:p>
            <a:pPr marL="0" indent="0">
              <a:spcBef>
                <a:spcPts val="0"/>
              </a:spcBef>
              <a:buNone/>
            </a:pPr>
            <a:endParaRPr lang="uk-UA" altLang="ru-RU" sz="1750" dirty="0">
              <a:solidFill>
                <a:schemeClr val="tx1"/>
              </a:solidFill>
              <a:latin typeface="Arial" panose="020B0604020202020204" pitchFamily="34" charset="0"/>
              <a:cs typeface="Arial" panose="020B0604020202020204" pitchFamily="34" charset="0"/>
            </a:endParaRPr>
          </a:p>
          <a:p>
            <a:pPr marL="0" indent="0">
              <a:buNone/>
            </a:pPr>
            <a:endParaRPr lang="ru-RU" sz="1300" dirty="0">
              <a:latin typeface="Arial" panose="020B0604020202020204" pitchFamily="34" charset="0"/>
              <a:cs typeface="Arial" panose="020B0604020202020204" pitchFamily="34" charset="0"/>
            </a:endParaRPr>
          </a:p>
        </p:txBody>
      </p:sp>
      <p:pic>
        <p:nvPicPr>
          <p:cNvPr id="9" name="Picture 12" descr="Рисунок1">
            <a:extLst>
              <a:ext uri="{FF2B5EF4-FFF2-40B4-BE49-F238E27FC236}">
                <a16:creationId xmlns:a16="http://schemas.microsoft.com/office/drawing/2014/main" id="{749E7B96-820E-4C4F-9417-98EC3E849AF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скругленные углы 10">
            <a:extLst>
              <a:ext uri="{FF2B5EF4-FFF2-40B4-BE49-F238E27FC236}">
                <a16:creationId xmlns:a16="http://schemas.microsoft.com/office/drawing/2014/main" id="{1363FA90-C619-47F8-ADD8-AB3B3C3A4618}"/>
              </a:ext>
            </a:extLst>
          </p:cNvPr>
          <p:cNvSpPr/>
          <p:nvPr/>
        </p:nvSpPr>
        <p:spPr>
          <a:xfrm>
            <a:off x="231067" y="718374"/>
            <a:ext cx="8712969" cy="478377"/>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dirty="0"/>
          </a:p>
        </p:txBody>
      </p:sp>
      <p:sp>
        <p:nvSpPr>
          <p:cNvPr id="12" name="Подзаголовок 3">
            <a:extLst>
              <a:ext uri="{FF2B5EF4-FFF2-40B4-BE49-F238E27FC236}">
                <a16:creationId xmlns:a16="http://schemas.microsoft.com/office/drawing/2014/main" id="{C1BA06B4-8229-4B10-A5EE-50EB6C5494E2}"/>
              </a:ext>
            </a:extLst>
          </p:cNvPr>
          <p:cNvSpPr txBox="1">
            <a:spLocks/>
          </p:cNvSpPr>
          <p:nvPr/>
        </p:nvSpPr>
        <p:spPr>
          <a:xfrm>
            <a:off x="225588" y="4699259"/>
            <a:ext cx="8640960" cy="14403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ru-RU"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5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2AD35-A2A0-4666-AF63-9C8E6FD57288}"/>
              </a:ext>
            </a:extLst>
          </p:cNvPr>
          <p:cNvSpPr>
            <a:spLocks noGrp="1"/>
          </p:cNvSpPr>
          <p:nvPr>
            <p:ph type="title"/>
          </p:nvPr>
        </p:nvSpPr>
        <p:spPr>
          <a:xfrm>
            <a:off x="766864" y="1637296"/>
            <a:ext cx="7632848" cy="664869"/>
          </a:xfrm>
        </p:spPr>
        <p:txBody>
          <a:bodyPr>
            <a:normAutofit/>
          </a:bodyPr>
          <a:lstStyle/>
          <a:p>
            <a:br>
              <a:rPr lang="uk-UA" sz="1600" b="1" dirty="0">
                <a:solidFill>
                  <a:schemeClr val="tx1"/>
                </a:solidFill>
                <a:latin typeface="Arial" panose="020B0604020202020204" pitchFamily="34" charset="0"/>
                <a:cs typeface="Arial" panose="020B0604020202020204" pitchFamily="34" charset="0"/>
              </a:rPr>
            </a:br>
            <a:endParaRPr lang="ru-RU" sz="1600" b="1" dirty="0">
              <a:solidFill>
                <a:schemeClr val="tx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C7B0599C-7F24-4085-B45B-D34708D75DB0}"/>
              </a:ext>
            </a:extLst>
          </p:cNvPr>
          <p:cNvSpPr txBox="1">
            <a:spLocks/>
          </p:cNvSpPr>
          <p:nvPr/>
        </p:nvSpPr>
        <p:spPr>
          <a:xfrm>
            <a:off x="629817" y="3888090"/>
            <a:ext cx="7740352" cy="6480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endParaRPr lang="ru-RU" sz="1600" b="1" dirty="0">
              <a:solidFill>
                <a:schemeClr val="tx1"/>
              </a:solidFill>
              <a:latin typeface="Arial" panose="020B0604020202020204" pitchFamily="34" charset="0"/>
              <a:cs typeface="Arial" panose="020B0604020202020204" pitchFamily="34" charset="0"/>
            </a:endParaRPr>
          </a:p>
        </p:txBody>
      </p:sp>
      <p:sp>
        <p:nvSpPr>
          <p:cNvPr id="11" name="Подзаголовок 3">
            <a:extLst>
              <a:ext uri="{FF2B5EF4-FFF2-40B4-BE49-F238E27FC236}">
                <a16:creationId xmlns:a16="http://schemas.microsoft.com/office/drawing/2014/main" id="{43B721DB-D449-41BD-911E-4477D00B2ACC}"/>
              </a:ext>
            </a:extLst>
          </p:cNvPr>
          <p:cNvSpPr txBox="1">
            <a:spLocks/>
          </p:cNvSpPr>
          <p:nvPr/>
        </p:nvSpPr>
        <p:spPr>
          <a:xfrm>
            <a:off x="101044" y="1506814"/>
            <a:ext cx="8964488" cy="29261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uk-UA" sz="2000" b="1" dirty="0">
                <a:solidFill>
                  <a:schemeClr val="tx1"/>
                </a:solidFill>
                <a:latin typeface="Arial" panose="020B0604020202020204" pitchFamily="34" charset="0"/>
                <a:cs typeface="Arial" panose="020B0604020202020204" pitchFamily="34" charset="0"/>
              </a:rPr>
              <a:t>А.2.3. «Умови для збереження здоров'я»:</a:t>
            </a:r>
            <a:r>
              <a:rPr lang="uk-UA" sz="2000" dirty="0">
                <a:solidFill>
                  <a:schemeClr val="tx1"/>
                </a:solidFill>
                <a:latin typeface="Arial" panose="020B0604020202020204" pitchFamily="34" charset="0"/>
                <a:cs typeface="Arial" panose="020B0604020202020204" pitchFamily="34" charset="0"/>
              </a:rPr>
              <a:t> </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діє система впровадження здорового способу життя;</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популяризовано здоровий спосіб життя серед усіх верств населення;</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масовий спорт та організований здоровий відпочинок – ознака сталої громади; </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розширено оздоровчу інфраструктуру;</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створено рівноправні </a:t>
            </a:r>
            <a:r>
              <a:rPr lang="uk-UA" sz="2000" dirty="0" err="1">
                <a:solidFill>
                  <a:schemeClr val="tx1"/>
                </a:solidFill>
                <a:latin typeface="Arial" panose="020B0604020202020204" pitchFamily="34" charset="0"/>
                <a:cs typeface="Arial" panose="020B0604020202020204" pitchFamily="34" charset="0"/>
              </a:rPr>
              <a:t>оздоровчо</a:t>
            </a:r>
            <a:r>
              <a:rPr lang="uk-UA" sz="2000" dirty="0">
                <a:solidFill>
                  <a:schemeClr val="tx1"/>
                </a:solidFill>
                <a:latin typeface="Arial" panose="020B0604020202020204" pitchFamily="34" charset="0"/>
                <a:cs typeface="Arial" panose="020B0604020202020204" pitchFamily="34" charset="0"/>
              </a:rPr>
              <a:t>-спортивні умови для мешканців територіальної громади;</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створено позитивний імідж міста;</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побудовано сучасний басейн; </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розвиток олімпійських видів спорту</a:t>
            </a:r>
            <a:endParaRPr lang="ru-RU" sz="2000" dirty="0">
              <a:solidFill>
                <a:schemeClr val="tx1"/>
              </a:solidFill>
              <a:latin typeface="Arial" panose="020B0604020202020204" pitchFamily="34" charset="0"/>
              <a:cs typeface="Arial" panose="020B0604020202020204" pitchFamily="34" charset="0"/>
            </a:endParaRPr>
          </a:p>
          <a:p>
            <a:pPr marL="0" indent="-457200" fontAlgn="auto">
              <a:spcBef>
                <a:spcPts val="0"/>
              </a:spcBef>
              <a:buFont typeface="Wingdings 3" charset="2"/>
              <a:buNone/>
            </a:pPr>
            <a:r>
              <a:rPr lang="uk-UA" sz="2000" dirty="0">
                <a:solidFill>
                  <a:schemeClr val="tx1"/>
                </a:solidFill>
                <a:latin typeface="Arial" panose="020B0604020202020204" pitchFamily="34" charset="0"/>
                <a:cs typeface="Arial" panose="020B0604020202020204" pitchFamily="34" charset="0"/>
              </a:rPr>
              <a:t>Термін реалізації: до 2029 року</a:t>
            </a:r>
            <a:endParaRPr lang="ru-RU" sz="2000" dirty="0">
              <a:solidFill>
                <a:schemeClr val="tx1"/>
              </a:solidFill>
              <a:latin typeface="Arial" panose="020B0604020202020204" pitchFamily="34" charset="0"/>
              <a:cs typeface="Arial" panose="020B0604020202020204" pitchFamily="34" charset="0"/>
            </a:endParaRPr>
          </a:p>
          <a:p>
            <a:pPr marL="0" indent="-457200" fontAlgn="auto">
              <a:buFont typeface="Wingdings 3" charset="2"/>
              <a:buNone/>
            </a:pPr>
            <a:endParaRPr lang="ru-RU" sz="2000" dirty="0">
              <a:solidFill>
                <a:schemeClr val="tx1"/>
              </a:solidFill>
              <a:latin typeface="Arial" panose="020B0604020202020204" pitchFamily="34" charset="0"/>
              <a:cs typeface="Arial" panose="020B0604020202020204" pitchFamily="34" charset="0"/>
            </a:endParaRPr>
          </a:p>
        </p:txBody>
      </p:sp>
      <p:pic>
        <p:nvPicPr>
          <p:cNvPr id="8" name="Picture 2" descr="ÐÐ°ÑÑÐ¸Ð½ÐºÐ¸ Ð¿Ð¾ Ð·Ð°Ð¿ÑÐ¾ÑÑ ÐºÐ°ÑÑÐ¸Ð½ÐºÐ¸ ÑÐ»Ð°Ð³Ð° ÑÐºÑÐ°Ð¸Ð½Ñ,">
            <a:extLst>
              <a:ext uri="{FF2B5EF4-FFF2-40B4-BE49-F238E27FC236}">
                <a16:creationId xmlns:a16="http://schemas.microsoft.com/office/drawing/2014/main" id="{683326E1-ED2F-4DE4-BEB7-DDDBA37B8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Рисунок1">
            <a:extLst>
              <a:ext uri="{FF2B5EF4-FFF2-40B4-BE49-F238E27FC236}">
                <a16:creationId xmlns:a16="http://schemas.microsoft.com/office/drawing/2014/main" id="{CF128CAA-3F98-4817-8068-1400C5EC2C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скругленные углы 12">
            <a:extLst>
              <a:ext uri="{FF2B5EF4-FFF2-40B4-BE49-F238E27FC236}">
                <a16:creationId xmlns:a16="http://schemas.microsoft.com/office/drawing/2014/main" id="{6D55AF49-22B8-458B-B6EF-E38331FF4CAE}"/>
              </a:ext>
            </a:extLst>
          </p:cNvPr>
          <p:cNvSpPr/>
          <p:nvPr/>
        </p:nvSpPr>
        <p:spPr>
          <a:xfrm>
            <a:off x="231067" y="718374"/>
            <a:ext cx="8712969" cy="55038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dirty="0"/>
          </a:p>
        </p:txBody>
      </p:sp>
    </p:spTree>
    <p:extLst>
      <p:ext uri="{BB962C8B-B14F-4D97-AF65-F5344CB8AC3E}">
        <p14:creationId xmlns:p14="http://schemas.microsoft.com/office/powerpoint/2010/main" val="27176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745726178"/>
              </p:ext>
            </p:extLst>
          </p:nvPr>
        </p:nvGraphicFramePr>
        <p:xfrm>
          <a:off x="268465" y="1725860"/>
          <a:ext cx="8541291" cy="46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Прямоугольник: скругленные углы 15">
            <a:extLst>
              <a:ext uri="{FF2B5EF4-FFF2-40B4-BE49-F238E27FC236}">
                <a16:creationId xmlns:a16="http://schemas.microsoft.com/office/drawing/2014/main" id="{052E0459-9E4A-4B89-8DBD-7A3571207C02}"/>
              </a:ext>
            </a:extLst>
          </p:cNvPr>
          <p:cNvSpPr/>
          <p:nvPr/>
        </p:nvSpPr>
        <p:spPr>
          <a:xfrm>
            <a:off x="268465" y="760475"/>
            <a:ext cx="8541291" cy="868325"/>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000" b="1" dirty="0">
                <a:solidFill>
                  <a:schemeClr val="tx1"/>
                </a:solidFill>
                <a:latin typeface="Arial" panose="020B0604020202020204" pitchFamily="34" charset="0"/>
                <a:cs typeface="Arial" panose="020B0604020202020204" pitchFamily="34" charset="0"/>
              </a:rPr>
              <a:t>Напрям А. «Соціальна відповідальність та добробут»</a:t>
            </a:r>
            <a:endParaRPr lang="ru-RU" sz="2000" b="1" dirty="0">
              <a:solidFill>
                <a:schemeClr val="tx1"/>
              </a:solidFill>
              <a:latin typeface="Arial" panose="020B0604020202020204" pitchFamily="34" charset="0"/>
              <a:cs typeface="Arial" panose="020B0604020202020204" pitchFamily="34" charset="0"/>
            </a:endParaRPr>
          </a:p>
          <a:p>
            <a:endParaRPr lang="ru-RU" sz="2000" dirty="0"/>
          </a:p>
        </p:txBody>
      </p:sp>
      <p:pic>
        <p:nvPicPr>
          <p:cNvPr id="4" name="Picture 2" descr="ÐÐ°ÑÑÐ¸Ð½ÐºÐ¸ Ð¿Ð¾ Ð·Ð°Ð¿ÑÐ¾ÑÑ ÐºÐ°ÑÑÐ¸Ð½ÐºÐ¸ ÑÐ»Ð°Ð³Ð° ÑÐºÑÐ°Ð¸Ð½Ñ,">
            <a:extLst>
              <a:ext uri="{FF2B5EF4-FFF2-40B4-BE49-F238E27FC236}">
                <a16:creationId xmlns:a16="http://schemas.microsoft.com/office/drawing/2014/main" id="{F78208B6-3F65-4C33-9472-7F96A80836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Рисунок1">
            <a:extLst>
              <a:ext uri="{FF2B5EF4-FFF2-40B4-BE49-F238E27FC236}">
                <a16:creationId xmlns:a16="http://schemas.microsoft.com/office/drawing/2014/main" id="{226482A0-E8D1-4DC7-8619-104FFBD13AD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6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2AD35-A2A0-4666-AF63-9C8E6FD57288}"/>
              </a:ext>
            </a:extLst>
          </p:cNvPr>
          <p:cNvSpPr>
            <a:spLocks noGrp="1"/>
          </p:cNvSpPr>
          <p:nvPr>
            <p:ph type="title"/>
          </p:nvPr>
        </p:nvSpPr>
        <p:spPr>
          <a:xfrm>
            <a:off x="467544" y="1875207"/>
            <a:ext cx="7740352" cy="792088"/>
          </a:xfrm>
        </p:spPr>
        <p:txBody>
          <a:bodyPr>
            <a:normAutofit/>
          </a:bodyPr>
          <a:lstStyle/>
          <a:p>
            <a:br>
              <a:rPr lang="uk-UA" sz="1800" b="1" dirty="0">
                <a:solidFill>
                  <a:schemeClr val="tx1"/>
                </a:solidFill>
                <a:latin typeface="Arial" panose="020B0604020202020204" pitchFamily="34" charset="0"/>
                <a:cs typeface="Arial" panose="020B0604020202020204" pitchFamily="34" charset="0"/>
              </a:rPr>
            </a:br>
            <a:endParaRPr lang="ru-RU" sz="1800" b="1" dirty="0">
              <a:solidFill>
                <a:schemeClr val="tx1"/>
              </a:solidFill>
              <a:latin typeface="Arial" panose="020B0604020202020204" pitchFamily="34" charset="0"/>
              <a:cs typeface="Arial" panose="020B0604020202020204" pitchFamily="34" charset="0"/>
            </a:endParaRPr>
          </a:p>
        </p:txBody>
      </p:sp>
      <p:sp>
        <p:nvSpPr>
          <p:cNvPr id="4" name="Подзаголовок 3">
            <a:extLst>
              <a:ext uri="{FF2B5EF4-FFF2-40B4-BE49-F238E27FC236}">
                <a16:creationId xmlns:a16="http://schemas.microsoft.com/office/drawing/2014/main" id="{FFE45CB7-E4C8-4C9F-9C27-8F0E24D214F0}"/>
              </a:ext>
            </a:extLst>
          </p:cNvPr>
          <p:cNvSpPr>
            <a:spLocks noGrp="1"/>
          </p:cNvSpPr>
          <p:nvPr>
            <p:ph sz="half" idx="1"/>
          </p:nvPr>
        </p:nvSpPr>
        <p:spPr>
          <a:xfrm>
            <a:off x="262808" y="1484784"/>
            <a:ext cx="8640960" cy="4221088"/>
          </a:xfrm>
        </p:spPr>
        <p:txBody>
          <a:bodyPr>
            <a:noAutofit/>
          </a:bodyPr>
          <a:lstStyle/>
          <a:p>
            <a:pPr marL="0" indent="0">
              <a:buNone/>
            </a:pPr>
            <a:r>
              <a:rPr lang="uk-UA" sz="2000" b="1" dirty="0">
                <a:latin typeface="Arial" panose="020B0604020202020204" pitchFamily="34" charset="0"/>
                <a:cs typeface="Arial" panose="020B0604020202020204" pitchFamily="34" charset="0"/>
              </a:rPr>
              <a:t>А.3.1. «Муніципальне управління»:</a:t>
            </a:r>
            <a:endParaRPr lang="uk-UA"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покращено інформаційну взаємодію з громадськістю; </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інформаційний запит користувачів задоволено;</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завершено формування нормативно правового забезпечення на здійснення місцевого самоврядування на території Новокаховської міської ради;</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відкрито абонентські пункти  обслуговування та надання послуг особам похилого (пенсійного) віку  (Таврійська міська рада, Дніпрянський </a:t>
            </a:r>
            <a:r>
              <a:rPr lang="uk-UA" sz="2000" dirty="0" err="1">
                <a:solidFill>
                  <a:schemeClr val="tx1"/>
                </a:solidFill>
                <a:latin typeface="Arial" panose="020B0604020202020204" pitchFamily="34" charset="0"/>
                <a:cs typeface="Arial" panose="020B0604020202020204" pitchFamily="34" charset="0"/>
              </a:rPr>
              <a:t>старостинський</a:t>
            </a:r>
            <a:r>
              <a:rPr lang="uk-UA" sz="2000" dirty="0">
                <a:solidFill>
                  <a:schemeClr val="tx1"/>
                </a:solidFill>
                <a:latin typeface="Arial" panose="020B0604020202020204" pitchFamily="34" charset="0"/>
                <a:cs typeface="Arial" panose="020B0604020202020204" pitchFamily="34" charset="0"/>
              </a:rPr>
              <a:t> округ Новокаховської міської ради, Райська сільська рада)</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Термін реалізації: до 2027 року</a:t>
            </a:r>
            <a:endParaRPr lang="ru-RU" sz="2000" dirty="0">
              <a:solidFill>
                <a:schemeClr val="tx1"/>
              </a:solidFill>
              <a:latin typeface="Arial" panose="020B0604020202020204" pitchFamily="34" charset="0"/>
              <a:cs typeface="Arial" panose="020B0604020202020204" pitchFamily="34" charset="0"/>
            </a:endParaRPr>
          </a:p>
          <a:p>
            <a:pPr marL="0" indent="0">
              <a:buNone/>
            </a:pPr>
            <a:endParaRPr lang="ru-RU" sz="1800" dirty="0">
              <a:solidFill>
                <a:schemeClr val="tx1"/>
              </a:solidFill>
              <a:latin typeface="Arial" panose="020B0604020202020204" pitchFamily="34" charset="0"/>
              <a:cs typeface="Arial" panose="020B0604020202020204" pitchFamily="34" charset="0"/>
            </a:endParaRPr>
          </a:p>
        </p:txBody>
      </p:sp>
      <p:pic>
        <p:nvPicPr>
          <p:cNvPr id="7" name="Picture 2" descr="ÐÐ°ÑÑÐ¸Ð½ÐºÐ¸ Ð¿Ð¾ Ð·Ð°Ð¿ÑÐ¾ÑÑ ÐºÐ°ÑÑÐ¸Ð½ÐºÐ¸ ÑÐ»Ð°Ð³Ð° ÑÐºÑÐ°Ð¸Ð½Ñ,">
            <a:extLst>
              <a:ext uri="{FF2B5EF4-FFF2-40B4-BE49-F238E27FC236}">
                <a16:creationId xmlns:a16="http://schemas.microsoft.com/office/drawing/2014/main" id="{E97CCAB1-6453-442C-87BD-0184D548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Рисунок1">
            <a:extLst>
              <a:ext uri="{FF2B5EF4-FFF2-40B4-BE49-F238E27FC236}">
                <a16:creationId xmlns:a16="http://schemas.microsoft.com/office/drawing/2014/main" id="{E0D864A4-8372-4CE0-BF25-7E84D0C7CB7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скругленные углы 10">
            <a:extLst>
              <a:ext uri="{FF2B5EF4-FFF2-40B4-BE49-F238E27FC236}">
                <a16:creationId xmlns:a16="http://schemas.microsoft.com/office/drawing/2014/main" id="{3E9022FF-C46B-4AE8-865C-29AC44B3CFB1}"/>
              </a:ext>
            </a:extLst>
          </p:cNvPr>
          <p:cNvSpPr/>
          <p:nvPr/>
        </p:nvSpPr>
        <p:spPr>
          <a:xfrm>
            <a:off x="231067" y="718374"/>
            <a:ext cx="8712969" cy="55038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dirty="0"/>
          </a:p>
        </p:txBody>
      </p:sp>
    </p:spTree>
    <p:extLst>
      <p:ext uri="{BB962C8B-B14F-4D97-AF65-F5344CB8AC3E}">
        <p14:creationId xmlns:p14="http://schemas.microsoft.com/office/powerpoint/2010/main" val="94071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B2AD35-A2A0-4666-AF63-9C8E6FD57288}"/>
              </a:ext>
            </a:extLst>
          </p:cNvPr>
          <p:cNvSpPr>
            <a:spLocks noGrp="1"/>
          </p:cNvSpPr>
          <p:nvPr>
            <p:ph type="title"/>
          </p:nvPr>
        </p:nvSpPr>
        <p:spPr>
          <a:xfrm>
            <a:off x="701824" y="1755546"/>
            <a:ext cx="7740352" cy="867095"/>
          </a:xfrm>
        </p:spPr>
        <p:txBody>
          <a:bodyPr>
            <a:normAutofit/>
          </a:bodyPr>
          <a:lstStyle/>
          <a:p>
            <a:br>
              <a:rPr lang="uk-UA" sz="1800" b="1" dirty="0">
                <a:solidFill>
                  <a:schemeClr val="tx1"/>
                </a:solidFill>
                <a:latin typeface="Arial" panose="020B0604020202020204" pitchFamily="34" charset="0"/>
                <a:cs typeface="Arial" panose="020B0604020202020204" pitchFamily="34" charset="0"/>
              </a:rPr>
            </a:br>
            <a:endParaRPr lang="ru-RU" sz="1800" b="1" dirty="0">
              <a:solidFill>
                <a:schemeClr val="tx1"/>
              </a:solidFill>
              <a:latin typeface="Arial" panose="020B0604020202020204" pitchFamily="34" charset="0"/>
              <a:cs typeface="Arial" panose="020B0604020202020204" pitchFamily="34" charset="0"/>
            </a:endParaRPr>
          </a:p>
        </p:txBody>
      </p:sp>
      <p:sp>
        <p:nvSpPr>
          <p:cNvPr id="4" name="Подзаголовок 3">
            <a:extLst>
              <a:ext uri="{FF2B5EF4-FFF2-40B4-BE49-F238E27FC236}">
                <a16:creationId xmlns:a16="http://schemas.microsoft.com/office/drawing/2014/main" id="{FFE45CB7-E4C8-4C9F-9C27-8F0E24D214F0}"/>
              </a:ext>
            </a:extLst>
          </p:cNvPr>
          <p:cNvSpPr>
            <a:spLocks noGrp="1"/>
          </p:cNvSpPr>
          <p:nvPr>
            <p:ph sz="half" idx="1"/>
          </p:nvPr>
        </p:nvSpPr>
        <p:spPr>
          <a:xfrm>
            <a:off x="1" y="1444858"/>
            <a:ext cx="9143998" cy="5413142"/>
          </a:xfrm>
        </p:spPr>
        <p:txBody>
          <a:bodyPr>
            <a:noAutofit/>
          </a:bodyPr>
          <a:lstStyle/>
          <a:p>
            <a:pPr marL="0" indent="0">
              <a:spcBef>
                <a:spcPts val="0"/>
              </a:spcBef>
              <a:buNone/>
            </a:pPr>
            <a:r>
              <a:rPr lang="uk-UA" sz="2000" b="1" dirty="0">
                <a:latin typeface="Arial" panose="020B0604020202020204" pitchFamily="34" charset="0"/>
                <a:cs typeface="Arial" panose="020B0604020202020204" pitchFamily="34" charset="0"/>
              </a:rPr>
              <a:t>А.3.2. «Активна громада»:</a:t>
            </a:r>
            <a:endParaRPr lang="uk-UA"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покращено соціальну активність мешканців Новокаховської громади;</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збільшено кількість активних громадських організацій та органів самоорганізації населення</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Термін реалізації: до 2027 року</a:t>
            </a:r>
          </a:p>
          <a:p>
            <a:pPr marL="0" indent="0">
              <a:spcBef>
                <a:spcPts val="0"/>
              </a:spcBef>
              <a:buNone/>
            </a:pPr>
            <a:endParaRPr lang="uk-UA" sz="2000" b="1" dirty="0">
              <a:latin typeface="Arial" panose="020B0604020202020204" pitchFamily="34" charset="0"/>
              <a:cs typeface="Arial" panose="020B0604020202020204" pitchFamily="34" charset="0"/>
            </a:endParaRPr>
          </a:p>
          <a:p>
            <a:pPr marL="0" indent="0">
              <a:spcBef>
                <a:spcPts val="0"/>
              </a:spcBef>
              <a:buNone/>
            </a:pPr>
            <a:r>
              <a:rPr lang="uk-UA" sz="2000" b="1" dirty="0">
                <a:latin typeface="Arial" panose="020B0604020202020204" pitchFamily="34" charset="0"/>
                <a:cs typeface="Arial" panose="020B0604020202020204" pitchFamily="34" charset="0"/>
              </a:rPr>
              <a:t>А.3.3. «Підтримка молодих сімей та соціально вразливих верств населення, розвиток фонду соціального житла»:</a:t>
            </a:r>
            <a:endParaRPr lang="uk-UA" sz="2000" dirty="0">
              <a:latin typeface="Arial" panose="020B0604020202020204" pitchFamily="34" charset="0"/>
              <a:cs typeface="Arial" panose="020B0604020202020204" pitchFamily="34" charset="0"/>
            </a:endParaRPr>
          </a:p>
          <a:p>
            <a:pPr marL="0" indent="0">
              <a:spcBef>
                <a:spcPts val="0"/>
              </a:spcBef>
              <a:buNone/>
            </a:pPr>
            <a:r>
              <a:rPr lang="uk-UA" sz="2000" dirty="0">
                <a:latin typeface="Arial" panose="020B0604020202020204" pitchFamily="34" charset="0"/>
                <a:cs typeface="Arial" panose="020B0604020202020204" pitchFamily="34" charset="0"/>
              </a:rPr>
              <a:t>- активізовано виконання програм/проектів у напрямку житлового забезпечення; </a:t>
            </a:r>
            <a:endParaRPr lang="ru-RU" sz="2000" dirty="0">
              <a:latin typeface="Arial" panose="020B0604020202020204" pitchFamily="34" charset="0"/>
              <a:cs typeface="Arial" panose="020B0604020202020204" pitchFamily="34" charset="0"/>
            </a:endParaRPr>
          </a:p>
          <a:p>
            <a:pPr marL="0" indent="0">
              <a:spcBef>
                <a:spcPts val="0"/>
              </a:spcBef>
              <a:buNone/>
            </a:pPr>
            <a:r>
              <a:rPr lang="uk-UA" sz="2000" dirty="0">
                <a:latin typeface="Arial" panose="020B0604020202020204" pitchFamily="34" charset="0"/>
                <a:cs typeface="Arial" panose="020B0604020202020204" pitchFamily="34" charset="0"/>
              </a:rPr>
              <a:t>- побудовано МЖК-молоді сім’ї мають власне житло;</a:t>
            </a:r>
            <a:endParaRPr lang="ru-RU" sz="2000" dirty="0">
              <a:latin typeface="Arial" panose="020B0604020202020204" pitchFamily="34" charset="0"/>
              <a:cs typeface="Arial" panose="020B0604020202020204" pitchFamily="34" charset="0"/>
            </a:endParaRPr>
          </a:p>
          <a:p>
            <a:pPr marL="0" indent="0">
              <a:spcBef>
                <a:spcPts val="0"/>
              </a:spcBef>
              <a:buNone/>
            </a:pPr>
            <a:endParaRPr lang="uk-UA" sz="2000" dirty="0">
              <a:latin typeface="Arial" panose="020B0604020202020204" pitchFamily="34" charset="0"/>
              <a:cs typeface="Arial" panose="020B0604020202020204" pitchFamily="34" charset="0"/>
            </a:endParaRPr>
          </a:p>
          <a:p>
            <a:pPr marL="0" indent="0">
              <a:spcBef>
                <a:spcPts val="0"/>
              </a:spcBef>
              <a:buNone/>
            </a:pPr>
            <a:r>
              <a:rPr lang="uk-UA" sz="2000" dirty="0">
                <a:latin typeface="Arial" panose="020B0604020202020204" pitchFamily="34" charset="0"/>
                <a:cs typeface="Arial" panose="020B0604020202020204" pitchFamily="34" charset="0"/>
              </a:rPr>
              <a:t>Термін реалізації: до 2027 року</a:t>
            </a:r>
            <a:endParaRPr lang="ru-RU" sz="2000" dirty="0">
              <a:latin typeface="Arial" panose="020B0604020202020204" pitchFamily="34" charset="0"/>
              <a:cs typeface="Arial" panose="020B0604020202020204" pitchFamily="34" charset="0"/>
            </a:endParaRPr>
          </a:p>
          <a:p>
            <a:pPr marL="0" indent="0">
              <a:spcBef>
                <a:spcPts val="0"/>
              </a:spcBef>
              <a:buNone/>
            </a:pPr>
            <a:endParaRPr lang="uk-UA" sz="20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uk-UA" sz="20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ru-RU" sz="2000" dirty="0">
              <a:solidFill>
                <a:schemeClr val="tx1"/>
              </a:solidFill>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CC01D2FA-8670-4FF5-A3BD-CF87F64D199C}"/>
              </a:ext>
            </a:extLst>
          </p:cNvPr>
          <p:cNvSpPr txBox="1">
            <a:spLocks/>
          </p:cNvSpPr>
          <p:nvPr/>
        </p:nvSpPr>
        <p:spPr>
          <a:xfrm>
            <a:off x="701824" y="3558710"/>
            <a:ext cx="8046640" cy="100504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br>
              <a:rPr lang="uk-UA" sz="1800" b="1" dirty="0">
                <a:solidFill>
                  <a:schemeClr val="tx1"/>
                </a:solidFill>
                <a:latin typeface="Arial" panose="020B0604020202020204" pitchFamily="34" charset="0"/>
                <a:cs typeface="Arial" panose="020B0604020202020204" pitchFamily="34" charset="0"/>
              </a:rPr>
            </a:br>
            <a:endParaRPr lang="ru-RU" sz="1800" b="1" dirty="0">
              <a:solidFill>
                <a:schemeClr val="tx1"/>
              </a:solidFill>
              <a:latin typeface="Arial" panose="020B0604020202020204" pitchFamily="34" charset="0"/>
              <a:cs typeface="Arial" panose="020B0604020202020204" pitchFamily="34" charset="0"/>
            </a:endParaRPr>
          </a:p>
        </p:txBody>
      </p:sp>
      <p:sp>
        <p:nvSpPr>
          <p:cNvPr id="9" name="Подзаголовок 3">
            <a:extLst>
              <a:ext uri="{FF2B5EF4-FFF2-40B4-BE49-F238E27FC236}">
                <a16:creationId xmlns:a16="http://schemas.microsoft.com/office/drawing/2014/main" id="{0077E2E7-E73B-4F63-96DB-82A69D4228F1}"/>
              </a:ext>
            </a:extLst>
          </p:cNvPr>
          <p:cNvSpPr txBox="1">
            <a:spLocks/>
          </p:cNvSpPr>
          <p:nvPr/>
        </p:nvSpPr>
        <p:spPr>
          <a:xfrm>
            <a:off x="179511" y="4416012"/>
            <a:ext cx="8964488" cy="20552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uk-UA" dirty="0">
                <a:solidFill>
                  <a:schemeClr val="tx1"/>
                </a:solidFill>
                <a:latin typeface="Arial" panose="020B0604020202020204" pitchFamily="34" charset="0"/>
                <a:cs typeface="Arial" panose="020B0604020202020204" pitchFamily="34" charset="0"/>
              </a:rPr>
              <a:t> </a:t>
            </a:r>
            <a:endParaRPr lang="ru-RU" dirty="0">
              <a:solidFill>
                <a:schemeClr val="tx1"/>
              </a:solidFill>
              <a:latin typeface="Arial" panose="020B0604020202020204" pitchFamily="34" charset="0"/>
              <a:cs typeface="Arial" panose="020B0604020202020204" pitchFamily="34" charset="0"/>
            </a:endParaRPr>
          </a:p>
        </p:txBody>
      </p:sp>
      <p:pic>
        <p:nvPicPr>
          <p:cNvPr id="8" name="Picture 2" descr="ÐÐ°ÑÑÐ¸Ð½ÐºÐ¸ Ð¿Ð¾ Ð·Ð°Ð¿ÑÐ¾ÑÑ ÐºÐ°ÑÑÐ¸Ð½ÐºÐ¸ ÑÐ»Ð°Ð³Ð° ÑÐºÑÐ°Ð¸Ð½Ñ,">
            <a:extLst>
              <a:ext uri="{FF2B5EF4-FFF2-40B4-BE49-F238E27FC236}">
                <a16:creationId xmlns:a16="http://schemas.microsoft.com/office/drawing/2014/main" id="{78742A69-3947-4C9E-B08C-AF8423C64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Рисунок1">
            <a:extLst>
              <a:ext uri="{FF2B5EF4-FFF2-40B4-BE49-F238E27FC236}">
                <a16:creationId xmlns:a16="http://schemas.microsoft.com/office/drawing/2014/main" id="{7427E138-3FD3-46B2-AC94-847C8CDAE1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скругленные углы 12">
            <a:extLst>
              <a:ext uri="{FF2B5EF4-FFF2-40B4-BE49-F238E27FC236}">
                <a16:creationId xmlns:a16="http://schemas.microsoft.com/office/drawing/2014/main" id="{D6203314-E261-43F4-AAEC-1BFDAFEBF6DE}"/>
              </a:ext>
            </a:extLst>
          </p:cNvPr>
          <p:cNvSpPr/>
          <p:nvPr/>
        </p:nvSpPr>
        <p:spPr>
          <a:xfrm>
            <a:off x="231067" y="718374"/>
            <a:ext cx="8712969" cy="55038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dirty="0"/>
          </a:p>
        </p:txBody>
      </p:sp>
    </p:spTree>
    <p:extLst>
      <p:ext uri="{BB962C8B-B14F-4D97-AF65-F5344CB8AC3E}">
        <p14:creationId xmlns:p14="http://schemas.microsoft.com/office/powerpoint/2010/main" val="29676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4205091605"/>
              </p:ext>
            </p:extLst>
          </p:nvPr>
        </p:nvGraphicFramePr>
        <p:xfrm>
          <a:off x="177977" y="2249151"/>
          <a:ext cx="8945688"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Прямоугольник: скругленные углы 15">
            <a:extLst>
              <a:ext uri="{FF2B5EF4-FFF2-40B4-BE49-F238E27FC236}">
                <a16:creationId xmlns:a16="http://schemas.microsoft.com/office/drawing/2014/main" id="{052E0459-9E4A-4B89-8DBD-7A3571207C02}"/>
              </a:ext>
            </a:extLst>
          </p:cNvPr>
          <p:cNvSpPr/>
          <p:nvPr/>
        </p:nvSpPr>
        <p:spPr>
          <a:xfrm>
            <a:off x="483561" y="860842"/>
            <a:ext cx="8176877" cy="86650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000" b="1" dirty="0">
                <a:solidFill>
                  <a:schemeClr val="tx1"/>
                </a:solidFill>
                <a:latin typeface="Arial" panose="020B0604020202020204" pitchFamily="34" charset="0"/>
                <a:cs typeface="Arial" panose="020B0604020202020204" pitchFamily="34" charset="0"/>
              </a:rPr>
              <a:t>Напрям </a:t>
            </a:r>
            <a:r>
              <a:rPr lang="uk-UA" sz="2000" b="1" dirty="0" err="1">
                <a:solidFill>
                  <a:schemeClr val="tx1"/>
                </a:solidFill>
                <a:latin typeface="Arial" panose="020B0604020202020204" pitchFamily="34" charset="0"/>
                <a:cs typeface="Arial" panose="020B0604020202020204" pitchFamily="34" charset="0"/>
              </a:rPr>
              <a:t>А.«Соціальна</a:t>
            </a:r>
            <a:r>
              <a:rPr lang="uk-UA" sz="2000" b="1" dirty="0">
                <a:solidFill>
                  <a:schemeClr val="tx1"/>
                </a:solidFill>
                <a:latin typeface="Arial" panose="020B0604020202020204" pitchFamily="34" charset="0"/>
                <a:cs typeface="Arial" panose="020B0604020202020204" pitchFamily="34" charset="0"/>
              </a:rPr>
              <a:t> відповідальність та добробут»</a:t>
            </a:r>
            <a:endParaRPr lang="ru-RU" sz="2000" b="1" dirty="0">
              <a:solidFill>
                <a:schemeClr val="tx1"/>
              </a:solidFill>
              <a:latin typeface="Arial" panose="020B0604020202020204" pitchFamily="34" charset="0"/>
              <a:cs typeface="Arial" panose="020B0604020202020204" pitchFamily="34" charset="0"/>
            </a:endParaRPr>
          </a:p>
        </p:txBody>
      </p:sp>
      <p:sp>
        <p:nvSpPr>
          <p:cNvPr id="10" name="Подзаголовок 3">
            <a:extLst>
              <a:ext uri="{FF2B5EF4-FFF2-40B4-BE49-F238E27FC236}">
                <a16:creationId xmlns:a16="http://schemas.microsoft.com/office/drawing/2014/main" id="{1CC22612-65F7-412B-AD1D-DFC8731E35B8}"/>
              </a:ext>
            </a:extLst>
          </p:cNvPr>
          <p:cNvSpPr txBox="1">
            <a:spLocks/>
          </p:cNvSpPr>
          <p:nvPr/>
        </p:nvSpPr>
        <p:spPr>
          <a:xfrm>
            <a:off x="179512" y="4077072"/>
            <a:ext cx="8964488" cy="20552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uk-UA" b="1" dirty="0">
                <a:solidFill>
                  <a:schemeClr val="tx1"/>
                </a:solidFill>
                <a:latin typeface="Arial" panose="020B0604020202020204" pitchFamily="34" charset="0"/>
                <a:cs typeface="Arial" panose="020B0604020202020204" pitchFamily="34" charset="0"/>
              </a:rPr>
              <a:t>Очікувані результати</a:t>
            </a:r>
          </a:p>
          <a:p>
            <a:pPr marL="0" indent="0">
              <a:spcBef>
                <a:spcPts val="0"/>
              </a:spcBef>
              <a:buNone/>
            </a:pPr>
            <a:r>
              <a:rPr lang="uk-UA" b="1" dirty="0">
                <a:solidFill>
                  <a:schemeClr val="tx1"/>
                </a:solidFill>
                <a:latin typeface="Arial" panose="020B0604020202020204" pitchFamily="34" charset="0"/>
                <a:cs typeface="Arial" panose="020B0604020202020204" pitchFamily="34" charset="0"/>
              </a:rPr>
              <a:t>А.4.1.«Розбудова системи муніципальної безпеки»:</a:t>
            </a:r>
          </a:p>
          <a:p>
            <a:pPr marL="0" indent="0">
              <a:spcBef>
                <a:spcPts val="0"/>
              </a:spcBef>
              <a:buNone/>
            </a:pPr>
            <a:r>
              <a:rPr lang="uk-UA" b="1" dirty="0">
                <a:solidFill>
                  <a:schemeClr val="tx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посилено безпеку громадян, забезпечено належний рівень безпеки</a:t>
            </a:r>
          </a:p>
          <a:p>
            <a:pPr marL="0" indent="0">
              <a:spcBef>
                <a:spcPts val="0"/>
              </a:spcBef>
              <a:buNone/>
            </a:pPr>
            <a:r>
              <a:rPr lang="uk-UA" dirty="0">
                <a:solidFill>
                  <a:schemeClr val="tx1"/>
                </a:solidFill>
                <a:latin typeface="Arial" panose="020B0604020202020204" pitchFamily="34" charset="0"/>
                <a:cs typeface="Arial" panose="020B0604020202020204" pitchFamily="34" charset="0"/>
              </a:rPr>
              <a:t>територіальної громади з боку влади та правоохоронних органів;</a:t>
            </a:r>
            <a:endParaRPr lang="ru-RU"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dirty="0">
                <a:solidFill>
                  <a:schemeClr val="tx1"/>
                </a:solidFill>
                <a:latin typeface="Arial" panose="020B0604020202020204" pitchFamily="34" charset="0"/>
                <a:cs typeface="Arial" panose="020B0604020202020204" pitchFamily="34" charset="0"/>
              </a:rPr>
              <a:t>- посилено безпеку дорожнього руху;</a:t>
            </a:r>
            <a:endParaRPr lang="ru-RU"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dirty="0">
                <a:solidFill>
                  <a:schemeClr val="tx1"/>
                </a:solidFill>
                <a:latin typeface="Arial" panose="020B0604020202020204" pitchFamily="34" charset="0"/>
                <a:cs typeface="Arial" panose="020B0604020202020204" pitchFamily="34" charset="0"/>
              </a:rPr>
              <a:t>- оперативне інформування та оповіщення Новокаховської громади про загрозу або виникнення надзвичайних ситуацій у сфері цивільного захисту</a:t>
            </a:r>
            <a:endParaRPr lang="ru-RU" dirty="0">
              <a:solidFill>
                <a:schemeClr val="tx1"/>
              </a:solidFill>
              <a:latin typeface="Arial" panose="020B0604020202020204" pitchFamily="34" charset="0"/>
              <a:cs typeface="Arial" panose="020B0604020202020204" pitchFamily="34" charset="0"/>
            </a:endParaRPr>
          </a:p>
          <a:p>
            <a:pPr marL="0" indent="-457200">
              <a:spcBef>
                <a:spcPts val="0"/>
              </a:spcBef>
              <a:buNone/>
            </a:pPr>
            <a:r>
              <a:rPr lang="uk-UA" dirty="0">
                <a:solidFill>
                  <a:schemeClr val="tx1"/>
                </a:solidFill>
                <a:latin typeface="Arial" panose="020B0604020202020204" pitchFamily="34" charset="0"/>
                <a:cs typeface="Arial" panose="020B0604020202020204" pitchFamily="34" charset="0"/>
              </a:rPr>
              <a:t>Термін реалізації: до 2029 року</a:t>
            </a:r>
            <a:endParaRPr lang="ru-RU" dirty="0">
              <a:solidFill>
                <a:schemeClr val="tx1"/>
              </a:solidFill>
              <a:latin typeface="Arial" panose="020B0604020202020204" pitchFamily="34" charset="0"/>
              <a:cs typeface="Arial" panose="020B0604020202020204" pitchFamily="34" charset="0"/>
            </a:endParaRPr>
          </a:p>
          <a:p>
            <a:pPr marL="0" indent="0" fontAlgn="auto">
              <a:spcBef>
                <a:spcPts val="0"/>
              </a:spcBef>
              <a:buFont typeface="Wingdings 3" charset="2"/>
              <a:buNone/>
            </a:pPr>
            <a:endParaRPr lang="ru-RU" dirty="0">
              <a:solidFill>
                <a:schemeClr val="tx1"/>
              </a:solidFill>
              <a:latin typeface="Arial" panose="020B0604020202020204" pitchFamily="34" charset="0"/>
              <a:cs typeface="Arial" panose="020B0604020202020204" pitchFamily="34" charset="0"/>
            </a:endParaRPr>
          </a:p>
        </p:txBody>
      </p:sp>
      <p:pic>
        <p:nvPicPr>
          <p:cNvPr id="6" name="Picture 2" descr="ÐÐ°ÑÑÐ¸Ð½ÐºÐ¸ Ð¿Ð¾ Ð·Ð°Ð¿ÑÐ¾ÑÑ ÐºÐ°ÑÑÐ¸Ð½ÐºÐ¸ ÑÐ»Ð°Ð³Ð° ÑÐºÑÐ°Ð¸Ð½Ñ,">
            <a:extLst>
              <a:ext uri="{FF2B5EF4-FFF2-40B4-BE49-F238E27FC236}">
                <a16:creationId xmlns:a16="http://schemas.microsoft.com/office/drawing/2014/main" id="{F4B0C102-723E-4413-BF5E-A7D53F9F71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Рисунок1">
            <a:extLst>
              <a:ext uri="{FF2B5EF4-FFF2-40B4-BE49-F238E27FC236}">
                <a16:creationId xmlns:a16="http://schemas.microsoft.com/office/drawing/2014/main" id="{5E679BA8-E7D1-4CE3-A09A-481827487DD1}"/>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0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500"/>
                                        <p:tgtEl>
                                          <p:spTgt spid="10">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animEffect transition="in" filter="fade">
                                      <p:cBhvr>
                                        <p:cTn id="53" dur="500"/>
                                        <p:tgtEl>
                                          <p:spTgt spid="10">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6" end="6"/>
                                            </p:txEl>
                                          </p:spTgt>
                                        </p:tgtEl>
                                        <p:attrNameLst>
                                          <p:attrName>style.visibility</p:attrName>
                                        </p:attrNameLst>
                                      </p:cBhvr>
                                      <p:to>
                                        <p:strVal val="visible"/>
                                      </p:to>
                                    </p:set>
                                    <p:animEffect transition="in" filter="fade">
                                      <p:cBhvr>
                                        <p:cTn id="5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6" grpId="0" animBg="1"/>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265E3-E681-4A4E-AC18-B68F6753FFEE}"/>
              </a:ext>
            </a:extLst>
          </p:cNvPr>
          <p:cNvSpPr>
            <a:spLocks noGrp="1"/>
          </p:cNvSpPr>
          <p:nvPr>
            <p:ph type="title"/>
          </p:nvPr>
        </p:nvSpPr>
        <p:spPr>
          <a:xfrm>
            <a:off x="1259632" y="709937"/>
            <a:ext cx="7130752" cy="572642"/>
          </a:xfrm>
        </p:spPr>
        <p:txBody>
          <a:bodyPr>
            <a:noAutofit/>
          </a:bodyPr>
          <a:lstStyle/>
          <a:p>
            <a:pPr algn="ctr"/>
            <a:r>
              <a:rPr lang="ru-RU" sz="1800" dirty="0">
                <a:latin typeface="Arial" panose="020B0604020202020204" pitchFamily="34" charset="0"/>
                <a:cs typeface="Arial" panose="020B0604020202020204" pitchFamily="34" charset="0"/>
              </a:rPr>
              <a:t>Портфель</a:t>
            </a:r>
            <a:r>
              <a:rPr lang="uk-UA" sz="1800" dirty="0">
                <a:latin typeface="Arial" panose="020B0604020202020204" pitchFamily="34" charset="0"/>
                <a:cs typeface="Arial" panose="020B0604020202020204" pitchFamily="34" charset="0"/>
              </a:rPr>
              <a:t> основних амбітних проектів за стратегічним напрямком А «Соціальна відповідальність та добробут»</a:t>
            </a:r>
            <a:endParaRPr lang="ru-RU" sz="1800" dirty="0">
              <a:latin typeface="Arial" panose="020B0604020202020204" pitchFamily="34" charset="0"/>
              <a:cs typeface="Arial" panose="020B0604020202020204" pitchFamily="34" charset="0"/>
            </a:endParaRPr>
          </a:p>
        </p:txBody>
      </p:sp>
      <p:graphicFrame>
        <p:nvGraphicFramePr>
          <p:cNvPr id="8" name="Объект 7">
            <a:extLst>
              <a:ext uri="{FF2B5EF4-FFF2-40B4-BE49-F238E27FC236}">
                <a16:creationId xmlns:a16="http://schemas.microsoft.com/office/drawing/2014/main" id="{52730298-F545-42DC-ABD3-CF9839877186}"/>
              </a:ext>
            </a:extLst>
          </p:cNvPr>
          <p:cNvGraphicFramePr>
            <a:graphicFrameLocks noGrp="1"/>
          </p:cNvGraphicFramePr>
          <p:nvPr>
            <p:ph idx="1"/>
            <p:extLst>
              <p:ext uri="{D42A27DB-BD31-4B8C-83A1-F6EECF244321}">
                <p14:modId xmlns:p14="http://schemas.microsoft.com/office/powerpoint/2010/main" val="2586384271"/>
              </p:ext>
            </p:extLst>
          </p:nvPr>
        </p:nvGraphicFramePr>
        <p:xfrm>
          <a:off x="0" y="1340330"/>
          <a:ext cx="9143999" cy="5517669"/>
        </p:xfrm>
        <a:graphic>
          <a:graphicData uri="http://schemas.openxmlformats.org/drawingml/2006/table">
            <a:tbl>
              <a:tblPr firstRow="1" bandRow="1">
                <a:tableStyleId>{5C22544A-7EE6-4342-B048-85BDC9FD1C3A}</a:tableStyleId>
              </a:tblPr>
              <a:tblGrid>
                <a:gridCol w="1824023">
                  <a:extLst>
                    <a:ext uri="{9D8B030D-6E8A-4147-A177-3AD203B41FA5}">
                      <a16:colId xmlns:a16="http://schemas.microsoft.com/office/drawing/2014/main" val="541388649"/>
                    </a:ext>
                  </a:extLst>
                </a:gridCol>
                <a:gridCol w="2964000">
                  <a:extLst>
                    <a:ext uri="{9D8B030D-6E8A-4147-A177-3AD203B41FA5}">
                      <a16:colId xmlns:a16="http://schemas.microsoft.com/office/drawing/2014/main" val="607114061"/>
                    </a:ext>
                  </a:extLst>
                </a:gridCol>
                <a:gridCol w="1510582">
                  <a:extLst>
                    <a:ext uri="{9D8B030D-6E8A-4147-A177-3AD203B41FA5}">
                      <a16:colId xmlns:a16="http://schemas.microsoft.com/office/drawing/2014/main" val="1660883334"/>
                    </a:ext>
                  </a:extLst>
                </a:gridCol>
                <a:gridCol w="1441747">
                  <a:extLst>
                    <a:ext uri="{9D8B030D-6E8A-4147-A177-3AD203B41FA5}">
                      <a16:colId xmlns:a16="http://schemas.microsoft.com/office/drawing/2014/main" val="3231521518"/>
                    </a:ext>
                  </a:extLst>
                </a:gridCol>
                <a:gridCol w="1403647">
                  <a:extLst>
                    <a:ext uri="{9D8B030D-6E8A-4147-A177-3AD203B41FA5}">
                      <a16:colId xmlns:a16="http://schemas.microsoft.com/office/drawing/2014/main" val="2630329794"/>
                    </a:ext>
                  </a:extLst>
                </a:gridCol>
              </a:tblGrid>
              <a:tr h="463849">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Назва проекту</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Короткий опис</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Стратегічна ціль</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Період реалізації</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Орієнтована вартість  </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8462387"/>
                  </a:ext>
                </a:extLst>
              </a:tr>
              <a:tr h="1020468">
                <a:tc>
                  <a:txBody>
                    <a:bodyPr/>
                    <a:lstStyle/>
                    <a:p>
                      <a:r>
                        <a:rPr lang="uk-UA" sz="1200" kern="1200" dirty="0">
                          <a:latin typeface="Arial" panose="020B0604020202020204" pitchFamily="34" charset="0"/>
                          <a:cs typeface="Arial" panose="020B0604020202020204" pitchFamily="34" charset="0"/>
                        </a:rPr>
                        <a:t>Створення </a:t>
                      </a:r>
                      <a:r>
                        <a:rPr lang="uk-UA" sz="1200" kern="1200" dirty="0" err="1">
                          <a:latin typeface="Arial" panose="020B0604020202020204" pitchFamily="34" charset="0"/>
                          <a:cs typeface="Arial" panose="020B0604020202020204" pitchFamily="34" charset="0"/>
                        </a:rPr>
                        <a:t>інклюзивно</a:t>
                      </a:r>
                      <a:r>
                        <a:rPr lang="uk-UA" sz="1200" kern="1200" dirty="0">
                          <a:latin typeface="Arial" panose="020B0604020202020204" pitchFamily="34" charset="0"/>
                          <a:cs typeface="Arial" panose="020B0604020202020204" pitchFamily="34" charset="0"/>
                        </a:rPr>
                        <a:t>- ресурсного центру</a:t>
                      </a:r>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err="1">
                          <a:solidFill>
                            <a:schemeClr val="dk1"/>
                          </a:solidFill>
                          <a:effectLst/>
                          <a:latin typeface="Arial" panose="020B0604020202020204" pitchFamily="34" charset="0"/>
                          <a:ea typeface="+mn-ea"/>
                          <a:cs typeface="Arial" panose="020B0604020202020204" pitchFamily="34" charset="0"/>
                        </a:rPr>
                        <a:t>Інклюзивно</a:t>
                      </a:r>
                      <a:r>
                        <a:rPr lang="uk-UA" sz="1200" kern="1200" dirty="0">
                          <a:solidFill>
                            <a:schemeClr val="dk1"/>
                          </a:solidFill>
                          <a:effectLst/>
                          <a:latin typeface="Arial" panose="020B0604020202020204" pitchFamily="34" charset="0"/>
                          <a:ea typeface="+mn-ea"/>
                          <a:cs typeface="Arial" panose="020B0604020202020204" pitchFamily="34" charset="0"/>
                        </a:rPr>
                        <a:t>-ресурсний центр  забезпечитиме права дітей з особливими освітніми потребами від 2 до 18 років на здобуття дошкільної та загальної середньої освіти </a:t>
                      </a:r>
                      <a:endParaRPr lang="ru-RU"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Arial" panose="020B0604020202020204" pitchFamily="34" charset="0"/>
                          <a:cs typeface="Arial" panose="020B0604020202020204" pitchFamily="34" charset="0"/>
                        </a:rPr>
                        <a:t>А.1. </a:t>
                      </a:r>
                      <a:r>
                        <a:rPr lang="uk-UA" sz="1200" noProof="0" dirty="0">
                          <a:solidFill>
                            <a:schemeClr val="tx1"/>
                          </a:solidFill>
                          <a:latin typeface="Arial" panose="020B0604020202020204" pitchFamily="34" charset="0"/>
                          <a:cs typeface="Arial" panose="020B0604020202020204" pitchFamily="34" charset="0"/>
                        </a:rPr>
                        <a:t>Система освіти, яка відповідає запитам майбутнього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2018-2020</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900,0 </a:t>
                      </a:r>
                      <a:r>
                        <a:rPr lang="uk-UA" sz="1200" dirty="0" err="1">
                          <a:latin typeface="Arial" panose="020B0604020202020204" pitchFamily="34" charset="0"/>
                          <a:cs typeface="Arial" panose="020B0604020202020204" pitchFamily="34" charset="0"/>
                        </a:rPr>
                        <a:t>тис.грн</a:t>
                      </a:r>
                      <a:r>
                        <a:rPr lang="uk-UA"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004387"/>
                  </a:ext>
                </a:extLst>
              </a:tr>
              <a:tr h="1496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Створення сучасної профільної школи – академічний ліцей </a:t>
                      </a:r>
                      <a:endParaRPr lang="ru-RU" sz="1200" dirty="0">
                        <a:latin typeface="Arial" panose="020B0604020202020204" pitchFamily="34" charset="0"/>
                        <a:cs typeface="Arial" panose="020B0604020202020204" pitchFamily="34" charset="0"/>
                      </a:endParaRPr>
                    </a:p>
                  </a:txBody>
                  <a:tcPr/>
                </a:tc>
                <a:tc>
                  <a:txBody>
                    <a:bodyPr/>
                    <a:lstStyle/>
                    <a:p>
                      <a:r>
                        <a:rPr lang="uk-UA" sz="1200" b="0" i="0" kern="1200" noProof="0" dirty="0">
                          <a:solidFill>
                            <a:schemeClr val="dk1"/>
                          </a:solidFill>
                          <a:effectLst/>
                          <a:latin typeface="Arial" panose="020B0604020202020204" pitchFamily="34" charset="0"/>
                          <a:ea typeface="+mn-ea"/>
                          <a:cs typeface="Arial" panose="020B0604020202020204" pitchFamily="34" charset="0"/>
                        </a:rPr>
                        <a:t>Школа сформуватиме ті чи інші профілі навчання за рахунок комбінації базових, профільних, вибірково-обов’язкових предметів, спеціальних курсів, курсів за вибором та факультативів відповідно до профільного самовизначення учнів</a:t>
                      </a:r>
                      <a:endParaRPr lang="uk-UA" sz="12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Arial" panose="020B0604020202020204" pitchFamily="34" charset="0"/>
                          <a:cs typeface="Arial" panose="020B0604020202020204" pitchFamily="34" charset="0"/>
                        </a:rPr>
                        <a:t>А.1. </a:t>
                      </a:r>
                      <a:r>
                        <a:rPr lang="uk-UA" sz="1200" noProof="0" dirty="0">
                          <a:solidFill>
                            <a:schemeClr val="tx1"/>
                          </a:solidFill>
                          <a:latin typeface="Arial" panose="020B0604020202020204" pitchFamily="34" charset="0"/>
                          <a:cs typeface="Arial" panose="020B0604020202020204" pitchFamily="34" charset="0"/>
                        </a:rPr>
                        <a:t>Система освіти, яка відповідає запитам майбутнього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2018-2020</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5,3 </a:t>
                      </a:r>
                      <a:r>
                        <a:rPr lang="uk-UA" sz="1200" dirty="0" err="1">
                          <a:latin typeface="Arial" panose="020B0604020202020204" pitchFamily="34" charset="0"/>
                          <a:cs typeface="Arial" panose="020B0604020202020204" pitchFamily="34" charset="0"/>
                        </a:rPr>
                        <a:t>млн.грн</a:t>
                      </a:r>
                      <a:r>
                        <a:rPr lang="uk-UA"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1778214"/>
                  </a:ext>
                </a:extLst>
              </a:tr>
              <a:tr h="25365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Створення центру дитячо-юнацької творчості </a:t>
                      </a:r>
                      <a:endParaRPr lang="ru-RU" sz="1200" dirty="0">
                        <a:latin typeface="Arial" panose="020B0604020202020204" pitchFamily="34" charset="0"/>
                        <a:cs typeface="Arial" panose="020B0604020202020204" pitchFamily="34" charset="0"/>
                      </a:endParaRPr>
                    </a:p>
                    <a:p>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Реорганізація закладів позашкільної освіти Новокаховської міської ради шляхом об'єднання Будинку дитячої творчості, Станції юних техніків, Станції юних натуралістів, Центру туризму, спорту та екскурсій «</a:t>
                      </a:r>
                      <a:r>
                        <a:rPr lang="uk-UA" sz="1200" kern="1200" dirty="0" err="1">
                          <a:solidFill>
                            <a:schemeClr val="dk1"/>
                          </a:solidFill>
                          <a:effectLst/>
                          <a:latin typeface="Arial" panose="020B0604020202020204" pitchFamily="34" charset="0"/>
                          <a:ea typeface="+mn-ea"/>
                          <a:cs typeface="Arial" panose="020B0604020202020204" pitchFamily="34" charset="0"/>
                        </a:rPr>
                        <a:t>Данапріс</a:t>
                      </a:r>
                      <a:r>
                        <a:rPr lang="uk-UA" sz="1200" kern="1200" dirty="0">
                          <a:solidFill>
                            <a:schemeClr val="dk1"/>
                          </a:solidFill>
                          <a:effectLst/>
                          <a:latin typeface="Arial" panose="020B0604020202020204" pitchFamily="34" charset="0"/>
                          <a:ea typeface="+mn-ea"/>
                          <a:cs typeface="Arial" panose="020B0604020202020204" pitchFamily="34" charset="0"/>
                        </a:rPr>
                        <a:t>» у Центр дитячо-юнацької творчості з відкриттям гуртків інтелектуального напряму Малої академії наук </a:t>
                      </a:r>
                      <a:r>
                        <a:rPr lang="uk-UA" sz="1200" kern="1200" dirty="0" err="1">
                          <a:solidFill>
                            <a:schemeClr val="dk1"/>
                          </a:solidFill>
                          <a:effectLst/>
                          <a:latin typeface="Arial" panose="020B0604020202020204" pitchFamily="34" charset="0"/>
                          <a:ea typeface="+mn-ea"/>
                          <a:cs typeface="Arial" panose="020B0604020202020204" pitchFamily="34" charset="0"/>
                        </a:rPr>
                        <a:t>надасть</a:t>
                      </a:r>
                      <a:r>
                        <a:rPr lang="uk-UA" sz="1200" kern="1200" dirty="0">
                          <a:solidFill>
                            <a:schemeClr val="dk1"/>
                          </a:solidFill>
                          <a:effectLst/>
                          <a:latin typeface="Arial" panose="020B0604020202020204" pitchFamily="34" charset="0"/>
                          <a:ea typeface="+mn-ea"/>
                          <a:cs typeface="Arial" panose="020B0604020202020204" pitchFamily="34" charset="0"/>
                        </a:rPr>
                        <a:t> можливість задовольнити соціальний запит громади Новокаховської міської ради щодо позаурочної зайнятості дітей</a:t>
                      </a:r>
                      <a:endParaRPr lang="ru-RU"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Arial" panose="020B0604020202020204" pitchFamily="34" charset="0"/>
                          <a:cs typeface="Arial" panose="020B0604020202020204" pitchFamily="34" charset="0"/>
                        </a:rPr>
                        <a:t>А.1. </a:t>
                      </a:r>
                      <a:r>
                        <a:rPr lang="uk-UA" sz="1200" noProof="0" dirty="0">
                          <a:solidFill>
                            <a:schemeClr val="tx1"/>
                          </a:solidFill>
                          <a:latin typeface="Arial" panose="020B0604020202020204" pitchFamily="34" charset="0"/>
                          <a:cs typeface="Arial" panose="020B0604020202020204" pitchFamily="34" charset="0"/>
                        </a:rPr>
                        <a:t>Система освіти, яка відповідає запитам майбутнього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2019-2020</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Понад </a:t>
                      </a:r>
                    </a:p>
                    <a:p>
                      <a:r>
                        <a:rPr lang="uk-UA" sz="1200" dirty="0">
                          <a:latin typeface="Arial" panose="020B0604020202020204" pitchFamily="34" charset="0"/>
                          <a:cs typeface="Arial" panose="020B0604020202020204" pitchFamily="34" charset="0"/>
                        </a:rPr>
                        <a:t>7 </a:t>
                      </a:r>
                      <a:r>
                        <a:rPr lang="uk-UA" sz="1200" dirty="0" err="1">
                          <a:latin typeface="Arial" panose="020B0604020202020204" pitchFamily="34" charset="0"/>
                          <a:cs typeface="Arial" panose="020B0604020202020204" pitchFamily="34" charset="0"/>
                        </a:rPr>
                        <a:t>млн.грн</a:t>
                      </a:r>
                      <a:r>
                        <a:rPr lang="uk-UA"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718889"/>
                  </a:ext>
                </a:extLst>
              </a:tr>
            </a:tbl>
          </a:graphicData>
        </a:graphic>
      </p:graphicFrame>
      <p:pic>
        <p:nvPicPr>
          <p:cNvPr id="4" name="Picture 2" descr="ÐÐ°ÑÑÐ¸Ð½ÐºÐ¸ Ð¿Ð¾ Ð·Ð°Ð¿ÑÐ¾ÑÑ ÐºÐ°ÑÑÐ¸Ð½ÐºÐ¸ ÑÐ»Ð°Ð³Ð° ÑÐºÑÐ°Ð¸Ð½Ñ,">
            <a:extLst>
              <a:ext uri="{FF2B5EF4-FFF2-40B4-BE49-F238E27FC236}">
                <a16:creationId xmlns:a16="http://schemas.microsoft.com/office/drawing/2014/main" id="{C138632F-EE22-4459-AE8C-1B9955FC4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Рисунок1">
            <a:extLst>
              <a:ext uri="{FF2B5EF4-FFF2-40B4-BE49-F238E27FC236}">
                <a16:creationId xmlns:a16="http://schemas.microsoft.com/office/drawing/2014/main" id="{D75F9F15-2FC7-478C-85CE-DEFAC8C8BD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2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265E3-E681-4A4E-AC18-B68F6753FFEE}"/>
              </a:ext>
            </a:extLst>
          </p:cNvPr>
          <p:cNvSpPr>
            <a:spLocks noGrp="1"/>
          </p:cNvSpPr>
          <p:nvPr>
            <p:ph type="title"/>
          </p:nvPr>
        </p:nvSpPr>
        <p:spPr>
          <a:xfrm>
            <a:off x="1187624" y="624110"/>
            <a:ext cx="7130752" cy="572642"/>
          </a:xfrm>
        </p:spPr>
        <p:txBody>
          <a:bodyPr>
            <a:noAutofit/>
          </a:bodyPr>
          <a:lstStyle/>
          <a:p>
            <a:pPr algn="ctr"/>
            <a:r>
              <a:rPr lang="ru-RU" sz="1800" dirty="0">
                <a:latin typeface="Arial" panose="020B0604020202020204" pitchFamily="34" charset="0"/>
                <a:cs typeface="Arial" panose="020B0604020202020204" pitchFamily="34" charset="0"/>
              </a:rPr>
              <a:t>Портфель</a:t>
            </a:r>
            <a:r>
              <a:rPr lang="uk-UA" sz="1800" dirty="0">
                <a:latin typeface="Arial" panose="020B0604020202020204" pitchFamily="34" charset="0"/>
                <a:cs typeface="Arial" panose="020B0604020202020204" pitchFamily="34" charset="0"/>
              </a:rPr>
              <a:t> основних амбітних проектів за стратегічним напрямком А «Соціальна відповідальність та добробут»</a:t>
            </a:r>
            <a:endParaRPr lang="ru-RU" sz="1800" dirty="0">
              <a:latin typeface="Arial" panose="020B0604020202020204" pitchFamily="34" charset="0"/>
              <a:cs typeface="Arial" panose="020B0604020202020204" pitchFamily="34" charset="0"/>
            </a:endParaRPr>
          </a:p>
        </p:txBody>
      </p:sp>
      <p:graphicFrame>
        <p:nvGraphicFramePr>
          <p:cNvPr id="8" name="Объект 7">
            <a:extLst>
              <a:ext uri="{FF2B5EF4-FFF2-40B4-BE49-F238E27FC236}">
                <a16:creationId xmlns:a16="http://schemas.microsoft.com/office/drawing/2014/main" id="{52730298-F545-42DC-ABD3-CF9839877186}"/>
              </a:ext>
            </a:extLst>
          </p:cNvPr>
          <p:cNvGraphicFramePr>
            <a:graphicFrameLocks noGrp="1"/>
          </p:cNvGraphicFramePr>
          <p:nvPr>
            <p:ph idx="1"/>
            <p:extLst>
              <p:ext uri="{D42A27DB-BD31-4B8C-83A1-F6EECF244321}">
                <p14:modId xmlns:p14="http://schemas.microsoft.com/office/powerpoint/2010/main" val="1079011150"/>
              </p:ext>
            </p:extLst>
          </p:nvPr>
        </p:nvGraphicFramePr>
        <p:xfrm>
          <a:off x="1" y="1196752"/>
          <a:ext cx="9121422" cy="5661248"/>
        </p:xfrm>
        <a:graphic>
          <a:graphicData uri="http://schemas.openxmlformats.org/drawingml/2006/table">
            <a:tbl>
              <a:tblPr firstRow="1" bandRow="1">
                <a:tableStyleId>{5C22544A-7EE6-4342-B048-85BDC9FD1C3A}</a:tableStyleId>
              </a:tblPr>
              <a:tblGrid>
                <a:gridCol w="1781920">
                  <a:extLst>
                    <a:ext uri="{9D8B030D-6E8A-4147-A177-3AD203B41FA5}">
                      <a16:colId xmlns:a16="http://schemas.microsoft.com/office/drawing/2014/main" val="541388649"/>
                    </a:ext>
                  </a:extLst>
                </a:gridCol>
                <a:gridCol w="3541794">
                  <a:extLst>
                    <a:ext uri="{9D8B030D-6E8A-4147-A177-3AD203B41FA5}">
                      <a16:colId xmlns:a16="http://schemas.microsoft.com/office/drawing/2014/main" val="607114061"/>
                    </a:ext>
                  </a:extLst>
                </a:gridCol>
                <a:gridCol w="1630836">
                  <a:extLst>
                    <a:ext uri="{9D8B030D-6E8A-4147-A177-3AD203B41FA5}">
                      <a16:colId xmlns:a16="http://schemas.microsoft.com/office/drawing/2014/main" val="1660883334"/>
                    </a:ext>
                  </a:extLst>
                </a:gridCol>
                <a:gridCol w="1001825">
                  <a:extLst>
                    <a:ext uri="{9D8B030D-6E8A-4147-A177-3AD203B41FA5}">
                      <a16:colId xmlns:a16="http://schemas.microsoft.com/office/drawing/2014/main" val="3231521518"/>
                    </a:ext>
                  </a:extLst>
                </a:gridCol>
                <a:gridCol w="1165047">
                  <a:extLst>
                    <a:ext uri="{9D8B030D-6E8A-4147-A177-3AD203B41FA5}">
                      <a16:colId xmlns:a16="http://schemas.microsoft.com/office/drawing/2014/main" val="2630329794"/>
                    </a:ext>
                  </a:extLst>
                </a:gridCol>
              </a:tblGrid>
              <a:tr h="681767">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Назва проекту</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Короткий опис</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Стратегічна ціль</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Період реалізації</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Орієнтована вартість  </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8462387"/>
                  </a:ext>
                </a:extLst>
              </a:tr>
              <a:tr h="1554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Створення профільної лікарні, що буде входити до Таврійського госпітального округу</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Проектом передбачено </a:t>
                      </a:r>
                      <a:r>
                        <a:rPr lang="uk-UA" sz="1200" kern="1200" dirty="0">
                          <a:solidFill>
                            <a:schemeClr val="dk1"/>
                          </a:solidFill>
                          <a:effectLst/>
                          <a:latin typeface="Arial" panose="020B0604020202020204" pitchFamily="34" charset="0"/>
                          <a:ea typeface="+mn-ea"/>
                          <a:cs typeface="Arial" panose="020B0604020202020204" pitchFamily="34" charset="0"/>
                        </a:rPr>
                        <a:t>визначення профільної  лікарні, що буде входити до Таврійського госпітального округу. У майбутньому профільну лікарню буде забезпечено сучасним медичним обладнанням,  приміщення будівлі відповідатимуть санітарним та протиепідемічним нормам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А.2.Ефективна система охорони здоров'я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2018-2020</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в межах виділених асигнувань</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004387"/>
                  </a:ext>
                </a:extLst>
              </a:tr>
              <a:tr h="9347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Будівництво Центру олімпійських видів спорту «Н2О» Нова Каховка</a:t>
                      </a:r>
                      <a:endParaRPr lang="ru-RU" sz="1200" dirty="0">
                        <a:latin typeface="Arial" panose="020B0604020202020204" pitchFamily="34" charset="0"/>
                        <a:cs typeface="Arial" panose="020B0604020202020204" pitchFamily="34" charset="0"/>
                      </a:endParaRPr>
                    </a:p>
                  </a:txBody>
                  <a:tcPr/>
                </a:tc>
                <a:tc>
                  <a:txBody>
                    <a:bodyPr/>
                    <a:lstStyle/>
                    <a:p>
                      <a:r>
                        <a:rPr lang="uk-UA" sz="1200" noProof="0" dirty="0">
                          <a:solidFill>
                            <a:schemeClr val="tx1"/>
                          </a:solidFill>
                          <a:latin typeface="Arial" panose="020B0604020202020204" pitchFamily="34" charset="0"/>
                          <a:cs typeface="Arial" panose="020B0604020202020204" pitchFamily="34" charset="0"/>
                        </a:rPr>
                        <a:t>Проект передбачає створення потужної </a:t>
                      </a:r>
                      <a:r>
                        <a:rPr lang="uk-UA" sz="1200" noProof="0" dirty="0" err="1">
                          <a:solidFill>
                            <a:schemeClr val="tx1"/>
                          </a:solidFill>
                          <a:latin typeface="Arial" panose="020B0604020202020204" pitchFamily="34" charset="0"/>
                          <a:cs typeface="Arial" panose="020B0604020202020204" pitchFamily="34" charset="0"/>
                        </a:rPr>
                        <a:t>оздоровчо</a:t>
                      </a:r>
                      <a:r>
                        <a:rPr lang="uk-UA" sz="1200" noProof="0" dirty="0">
                          <a:solidFill>
                            <a:schemeClr val="tx1"/>
                          </a:solidFill>
                          <a:latin typeface="Arial" panose="020B0604020202020204" pitchFamily="34" charset="0"/>
                          <a:cs typeface="Arial" panose="020B0604020202020204" pitchFamily="34" charset="0"/>
                        </a:rPr>
                        <a:t>-спортивної інфраструктури</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А.2.Ефективна система охорони здоров'я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2018-2020 </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200,0 </a:t>
                      </a:r>
                      <a:r>
                        <a:rPr lang="uk-UA" sz="1200" dirty="0" err="1">
                          <a:latin typeface="Arial" panose="020B0604020202020204" pitchFamily="34" charset="0"/>
                          <a:cs typeface="Arial" panose="020B0604020202020204" pitchFamily="34" charset="0"/>
                        </a:rPr>
                        <a:t>млн.грн</a:t>
                      </a:r>
                      <a:r>
                        <a:rPr lang="uk-UA"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1778214"/>
                  </a:ext>
                </a:extLst>
              </a:tr>
              <a:tr h="11415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Будівництво футбольного поля з синтетичним покриттям  </a:t>
                      </a:r>
                      <a:endParaRPr lang="ru-RU" sz="1200" dirty="0">
                        <a:latin typeface="Arial" panose="020B0604020202020204" pitchFamily="34" charset="0"/>
                        <a:cs typeface="Arial" panose="020B0604020202020204" pitchFamily="34" charset="0"/>
                      </a:endParaRPr>
                    </a:p>
                    <a:p>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Проект спрямовано на реконструкцію футбольного поля «Дніпро» для проведення міських та обласних змагань</a:t>
                      </a:r>
                    </a:p>
                    <a:p>
                      <a:endParaRPr lang="ru-RU"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А.2.Ефективна система охорони здоров'я </a:t>
                      </a:r>
                      <a:endParaRPr lang="ru-RU"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2018-2019</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12,5 </a:t>
                      </a:r>
                      <a:r>
                        <a:rPr lang="uk-UA" sz="1200" dirty="0" err="1">
                          <a:latin typeface="Arial" panose="020B0604020202020204" pitchFamily="34" charset="0"/>
                          <a:cs typeface="Arial" panose="020B0604020202020204" pitchFamily="34" charset="0"/>
                        </a:rPr>
                        <a:t>млн.грн</a:t>
                      </a:r>
                      <a:r>
                        <a:rPr lang="uk-UA" sz="1200" dirty="0">
                          <a:latin typeface="Arial" panose="020B0604020202020204" pitchFamily="34" charset="0"/>
                          <a:cs typeface="Arial" panose="020B0604020202020204" pitchFamily="34" charset="0"/>
                        </a:rPr>
                        <a:t>.</a:t>
                      </a:r>
                    </a:p>
                    <a:p>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718889"/>
                  </a:ext>
                </a:extLst>
              </a:tr>
              <a:tr h="13482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Підтримка молодих сімей – активізація програм розвитку молодіжного житлового кредитування</a:t>
                      </a:r>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Проект передбачає залучення коштів з державного та обласного бюджету для будівництва молодіжного житлового комплексу на відведеній земельній ділянці у </a:t>
                      </a:r>
                      <a:r>
                        <a:rPr lang="uk-UA" sz="1200" kern="1200" dirty="0" err="1">
                          <a:solidFill>
                            <a:schemeClr val="dk1"/>
                          </a:solidFill>
                          <a:effectLst/>
                          <a:latin typeface="Arial" panose="020B0604020202020204" pitchFamily="34" charset="0"/>
                          <a:ea typeface="+mn-ea"/>
                          <a:cs typeface="Arial" panose="020B0604020202020204" pitchFamily="34" charset="0"/>
                        </a:rPr>
                        <a:t>м.Нова</a:t>
                      </a:r>
                      <a:r>
                        <a:rPr lang="uk-UA" sz="1200" kern="1200" dirty="0">
                          <a:solidFill>
                            <a:schemeClr val="dk1"/>
                          </a:solidFill>
                          <a:effectLst/>
                          <a:latin typeface="Arial" panose="020B0604020202020204" pitchFamily="34" charset="0"/>
                          <a:ea typeface="+mn-ea"/>
                          <a:cs typeface="Arial" panose="020B0604020202020204" pitchFamily="34" charset="0"/>
                        </a:rPr>
                        <a:t> Каховка по </a:t>
                      </a:r>
                      <a:r>
                        <a:rPr lang="uk-UA" sz="1200" kern="1200" dirty="0" err="1">
                          <a:solidFill>
                            <a:schemeClr val="dk1"/>
                          </a:solidFill>
                          <a:effectLst/>
                          <a:latin typeface="Arial" panose="020B0604020202020204" pitchFamily="34" charset="0"/>
                          <a:ea typeface="+mn-ea"/>
                          <a:cs typeface="Arial" panose="020B0604020202020204" pitchFamily="34" charset="0"/>
                        </a:rPr>
                        <a:t>вул.Ріхарда</a:t>
                      </a:r>
                      <a:r>
                        <a:rPr lang="uk-UA" sz="1200" kern="1200" dirty="0">
                          <a:solidFill>
                            <a:schemeClr val="dk1"/>
                          </a:solidFill>
                          <a:effectLst/>
                          <a:latin typeface="Arial" panose="020B0604020202020204" pitchFamily="34" charset="0"/>
                          <a:ea typeface="+mn-ea"/>
                          <a:cs typeface="Arial" panose="020B0604020202020204" pitchFamily="34" charset="0"/>
                        </a:rPr>
                        <a:t> </a:t>
                      </a:r>
                      <a:r>
                        <a:rPr lang="uk-UA" sz="1200" kern="1200" dirty="0" err="1">
                          <a:solidFill>
                            <a:schemeClr val="dk1"/>
                          </a:solidFill>
                          <a:effectLst/>
                          <a:latin typeface="Arial" panose="020B0604020202020204" pitchFamily="34" charset="0"/>
                          <a:ea typeface="+mn-ea"/>
                          <a:cs typeface="Arial" panose="020B0604020202020204" pitchFamily="34" charset="0"/>
                        </a:rPr>
                        <a:t>Зорге</a:t>
                      </a:r>
                      <a:r>
                        <a:rPr lang="uk-UA" sz="1200" kern="1200" dirty="0">
                          <a:solidFill>
                            <a:schemeClr val="dk1"/>
                          </a:solidFill>
                          <a:effectLst/>
                          <a:latin typeface="Arial" panose="020B0604020202020204" pitchFamily="34" charset="0"/>
                          <a:ea typeface="+mn-ea"/>
                          <a:cs typeface="Arial" panose="020B0604020202020204" pitchFamily="34" charset="0"/>
                        </a:rPr>
                        <a:t>, в районі будинків №4 та №6</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А.3.Активна та відповідальна територіальна громада</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2018-2020</a:t>
                      </a:r>
                      <a:endParaRPr lang="ru-RU"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в межах виділених асигнувань</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0342318"/>
                  </a:ext>
                </a:extLst>
              </a:tr>
            </a:tbl>
          </a:graphicData>
        </a:graphic>
      </p:graphicFrame>
      <p:pic>
        <p:nvPicPr>
          <p:cNvPr id="4" name="Picture 2" descr="ÐÐ°ÑÑÐ¸Ð½ÐºÐ¸ Ð¿Ð¾ Ð·Ð°Ð¿ÑÐ¾ÑÑ ÐºÐ°ÑÑÐ¸Ð½ÐºÐ¸ ÑÐ»Ð°Ð³Ð° ÑÐºÑÐ°Ð¸Ð½Ñ,">
            <a:extLst>
              <a:ext uri="{FF2B5EF4-FFF2-40B4-BE49-F238E27FC236}">
                <a16:creationId xmlns:a16="http://schemas.microsoft.com/office/drawing/2014/main" id="{A84BEF5C-5700-4ADF-9791-94F32EE41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 y="0"/>
            <a:ext cx="9121421" cy="658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Рисунок1">
            <a:extLst>
              <a:ext uri="{FF2B5EF4-FFF2-40B4-BE49-F238E27FC236}">
                <a16:creationId xmlns:a16="http://schemas.microsoft.com/office/drawing/2014/main" id="{0D721A4E-611E-4697-82D9-B47BD84A03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2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ÐÐ°ÑÑÐ¸Ð½ÐºÐ¸ Ð¿Ð¾ Ð·Ð°Ð¿ÑÐ¾ÑÑ ÐºÐ°ÑÑÐ¸Ð½ÐºÐ¸ ÑÐ»Ð°Ð³Ð° ÑÐºÑÐ°Ð¸Ð½Ñ,">
            <a:extLst>
              <a:ext uri="{FF2B5EF4-FFF2-40B4-BE49-F238E27FC236}">
                <a16:creationId xmlns:a16="http://schemas.microsoft.com/office/drawing/2014/main" id="{BA8FFA44-7CC4-4AA1-B693-F8EADC3D4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965318" y="3862070"/>
            <a:ext cx="7258000" cy="411328"/>
          </a:xfrm>
        </p:spPr>
        <p:txBody>
          <a:bodyPr>
            <a:normAutofit/>
          </a:bodyPr>
          <a:lstStyle/>
          <a:p>
            <a:pPr algn="ctr"/>
            <a:r>
              <a:rPr lang="uk-UA" altLang="ru-RU" sz="1500" b="1" dirty="0">
                <a:solidFill>
                  <a:schemeClr val="tx1"/>
                </a:solidFill>
                <a:latin typeface="Arial" panose="020B0604020202020204" pitchFamily="34" charset="0"/>
                <a:cs typeface="Arial" panose="020B0604020202020204" pitchFamily="34" charset="0"/>
              </a:rPr>
              <a:t>Перспективний розвиток громади</a:t>
            </a:r>
            <a:endParaRPr lang="uk-UA" altLang="ru-RU" sz="1500" dirty="0">
              <a:solidFill>
                <a:schemeClr val="tx1"/>
              </a:solidFill>
              <a:latin typeface="Arial" panose="020B0604020202020204" pitchFamily="34" charset="0"/>
              <a:cs typeface="Arial" panose="020B0604020202020204" pitchFamily="34" charset="0"/>
            </a:endParaRPr>
          </a:p>
        </p:txBody>
      </p:sp>
      <p:pic>
        <p:nvPicPr>
          <p:cNvPr id="13" name="Picture 12" descr="Рисунок1">
            <a:extLst>
              <a:ext uri="{FF2B5EF4-FFF2-40B4-BE49-F238E27FC236}">
                <a16:creationId xmlns:a16="http://schemas.microsoft.com/office/drawing/2014/main" id="{908AAA02-6A79-4D18-A51C-19A200A7BDA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402834" y="-158802"/>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скругленные углы 4">
            <a:extLst>
              <a:ext uri="{FF2B5EF4-FFF2-40B4-BE49-F238E27FC236}">
                <a16:creationId xmlns:a16="http://schemas.microsoft.com/office/drawing/2014/main" id="{6CD4FB0D-47EF-4D97-8B2A-CE5A410618F6}"/>
              </a:ext>
            </a:extLst>
          </p:cNvPr>
          <p:cNvSpPr/>
          <p:nvPr/>
        </p:nvSpPr>
        <p:spPr>
          <a:xfrm>
            <a:off x="0" y="4362313"/>
            <a:ext cx="2627784" cy="83219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chemeClr val="bg1"/>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Ефективне використання власних ресурсів</a:t>
            </a:r>
            <a:endParaRPr lang="ru-RU" sz="1500"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10" name="Прямоугольник: скругленные углы 9">
            <a:extLst>
              <a:ext uri="{FF2B5EF4-FFF2-40B4-BE49-F238E27FC236}">
                <a16:creationId xmlns:a16="http://schemas.microsoft.com/office/drawing/2014/main" id="{2589685F-5641-41AC-9DEE-F82D92A0B48A}"/>
              </a:ext>
            </a:extLst>
          </p:cNvPr>
          <p:cNvSpPr/>
          <p:nvPr/>
        </p:nvSpPr>
        <p:spPr>
          <a:xfrm>
            <a:off x="2898068" y="4365553"/>
            <a:ext cx="2627784" cy="832191"/>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rgbClr val="FFFF00"/>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Доступ</a:t>
            </a:r>
          </a:p>
          <a:p>
            <a:pPr algn="ctr"/>
            <a:r>
              <a:rPr lang="uk-UA" sz="1500" b="1" dirty="0">
                <a:solidFill>
                  <a:srgbClr val="FFFF00"/>
                </a:solidFill>
                <a:latin typeface="Arial" panose="020B0604020202020204" pitchFamily="34" charset="0"/>
                <a:cs typeface="Arial" panose="020B0604020202020204" pitchFamily="34" charset="0"/>
              </a:rPr>
              <a:t> до зовнішніх ресурсів</a:t>
            </a:r>
            <a:endParaRPr lang="ru-RU" sz="1500"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11" name="Прямоугольник: скругленные углы 10">
            <a:extLst>
              <a:ext uri="{FF2B5EF4-FFF2-40B4-BE49-F238E27FC236}">
                <a16:creationId xmlns:a16="http://schemas.microsoft.com/office/drawing/2014/main" id="{CC1302A1-DD9C-493A-AF1B-F838585C5BC4}"/>
              </a:ext>
            </a:extLst>
          </p:cNvPr>
          <p:cNvSpPr/>
          <p:nvPr/>
        </p:nvSpPr>
        <p:spPr>
          <a:xfrm>
            <a:off x="5785938" y="4322966"/>
            <a:ext cx="2952561" cy="890614"/>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00" b="1" dirty="0">
              <a:solidFill>
                <a:srgbClr val="FFFF00"/>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Покращення</a:t>
            </a:r>
          </a:p>
          <a:p>
            <a:pPr algn="ctr"/>
            <a:r>
              <a:rPr lang="uk-UA" sz="1500" b="1" dirty="0">
                <a:solidFill>
                  <a:srgbClr val="FFFF00"/>
                </a:solidFill>
                <a:latin typeface="Arial" panose="020B0604020202020204" pitchFamily="34" charset="0"/>
                <a:cs typeface="Arial" panose="020B0604020202020204" pitchFamily="34" charset="0"/>
              </a:rPr>
              <a:t> якості життя населення</a:t>
            </a:r>
            <a:endParaRPr lang="ru-RU" sz="1500" b="1"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12" name="Прямоугольник: скругленные углы 11">
            <a:extLst>
              <a:ext uri="{FF2B5EF4-FFF2-40B4-BE49-F238E27FC236}">
                <a16:creationId xmlns:a16="http://schemas.microsoft.com/office/drawing/2014/main" id="{F8AC8A53-8489-4E81-A9D7-E87BE5B36B29}"/>
              </a:ext>
            </a:extLst>
          </p:cNvPr>
          <p:cNvSpPr/>
          <p:nvPr/>
        </p:nvSpPr>
        <p:spPr>
          <a:xfrm>
            <a:off x="-1" y="5314717"/>
            <a:ext cx="2627784" cy="55891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rgbClr val="FFFF00"/>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Економічне зростання</a:t>
            </a:r>
            <a:endParaRPr lang="ru-RU" sz="1500" b="1"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14" name="Прямоугольник: скругленные углы 13">
            <a:extLst>
              <a:ext uri="{FF2B5EF4-FFF2-40B4-BE49-F238E27FC236}">
                <a16:creationId xmlns:a16="http://schemas.microsoft.com/office/drawing/2014/main" id="{A04221E1-ED46-4816-B0F4-09BAF6356BB8}"/>
              </a:ext>
            </a:extLst>
          </p:cNvPr>
          <p:cNvSpPr/>
          <p:nvPr/>
        </p:nvSpPr>
        <p:spPr>
          <a:xfrm>
            <a:off x="2898068" y="5314717"/>
            <a:ext cx="2627784" cy="619071"/>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rgbClr val="FFFF00"/>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Збереження довкілля</a:t>
            </a:r>
            <a:endParaRPr lang="ru-RU" sz="1500" b="1"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15" name="Прямоугольник: скругленные углы 14">
            <a:extLst>
              <a:ext uri="{FF2B5EF4-FFF2-40B4-BE49-F238E27FC236}">
                <a16:creationId xmlns:a16="http://schemas.microsoft.com/office/drawing/2014/main" id="{460EDD78-EC2C-417A-B3D6-396914511B25}"/>
              </a:ext>
            </a:extLst>
          </p:cNvPr>
          <p:cNvSpPr/>
          <p:nvPr/>
        </p:nvSpPr>
        <p:spPr>
          <a:xfrm>
            <a:off x="5785938" y="5314717"/>
            <a:ext cx="2952561" cy="639004"/>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rgbClr val="FFFF00"/>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Підвищення конкурентоспроможності</a:t>
            </a:r>
            <a:endParaRPr lang="ru-RU" sz="1500" b="1"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16" name="Прямоугольник: скругленные углы 15">
            <a:extLst>
              <a:ext uri="{FF2B5EF4-FFF2-40B4-BE49-F238E27FC236}">
                <a16:creationId xmlns:a16="http://schemas.microsoft.com/office/drawing/2014/main" id="{54A1DF4D-2FEB-4114-A261-A792A81356BF}"/>
              </a:ext>
            </a:extLst>
          </p:cNvPr>
          <p:cNvSpPr/>
          <p:nvPr/>
        </p:nvSpPr>
        <p:spPr>
          <a:xfrm>
            <a:off x="2267744" y="6023890"/>
            <a:ext cx="3888432" cy="734719"/>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rgbClr val="FFFF00"/>
              </a:solidFill>
              <a:latin typeface="Arial" panose="020B0604020202020204" pitchFamily="34" charset="0"/>
              <a:cs typeface="Arial" panose="020B0604020202020204" pitchFamily="34" charset="0"/>
            </a:endParaRPr>
          </a:p>
          <a:p>
            <a:pPr algn="ctr"/>
            <a:r>
              <a:rPr lang="uk-UA" sz="1500" b="1" dirty="0">
                <a:solidFill>
                  <a:srgbClr val="FFFF00"/>
                </a:solidFill>
                <a:latin typeface="Arial" panose="020B0604020202020204" pitchFamily="34" charset="0"/>
                <a:cs typeface="Arial" panose="020B0604020202020204" pitchFamily="34" charset="0"/>
              </a:rPr>
              <a:t>Покращення інвестиційної й туристичної привабливості</a:t>
            </a:r>
            <a:endParaRPr lang="ru-RU" sz="1500" b="1" dirty="0">
              <a:solidFill>
                <a:srgbClr val="FFFF00"/>
              </a:solidFill>
              <a:latin typeface="Arial" panose="020B0604020202020204" pitchFamily="34" charset="0"/>
              <a:cs typeface="Arial" panose="020B0604020202020204" pitchFamily="34" charset="0"/>
            </a:endParaRPr>
          </a:p>
          <a:p>
            <a:pPr algn="ctr"/>
            <a:endParaRPr lang="ru-RU" dirty="0"/>
          </a:p>
        </p:txBody>
      </p:sp>
      <p:sp>
        <p:nvSpPr>
          <p:cNvPr id="2" name="Прямоугольник 1">
            <a:extLst>
              <a:ext uri="{FF2B5EF4-FFF2-40B4-BE49-F238E27FC236}">
                <a16:creationId xmlns:a16="http://schemas.microsoft.com/office/drawing/2014/main" id="{13AE690A-D96C-4A19-B584-2941C8C8CFCC}"/>
              </a:ext>
            </a:extLst>
          </p:cNvPr>
          <p:cNvSpPr/>
          <p:nvPr/>
        </p:nvSpPr>
        <p:spPr>
          <a:xfrm>
            <a:off x="-1" y="648918"/>
            <a:ext cx="8881071" cy="3323987"/>
          </a:xfrm>
          <a:prstGeom prst="rect">
            <a:avLst/>
          </a:prstGeom>
        </p:spPr>
        <p:txBody>
          <a:bodyPr wrap="square">
            <a:spAutoFit/>
          </a:bodyPr>
          <a:lstStyle/>
          <a:p>
            <a:pPr algn="just"/>
            <a:r>
              <a:rPr lang="uk-UA" altLang="ru-RU" sz="1400" b="1" dirty="0">
                <a:latin typeface="Arial" panose="020B0604020202020204" pitchFamily="34" charset="0"/>
                <a:cs typeface="Arial" panose="020B0604020202020204" pitchFamily="34" charset="0"/>
              </a:rPr>
              <a:t>Документ  </a:t>
            </a:r>
            <a:r>
              <a:rPr lang="uk-UA" sz="1400" b="1" dirty="0">
                <a:latin typeface="Arial" panose="020B0604020202020204" pitchFamily="34" charset="0"/>
                <a:cs typeface="Arial" panose="020B0604020202020204" pitchFamily="34" charset="0"/>
              </a:rPr>
              <a:t>сформовано за результатами соціологічних досліджень та рішень Робочої групи з розробки Стратегії, сумісних зусиль структурних підрозділів міської ради та її виконавчого комітету, Таврійської міської ради, Дніпрянської селищної ради, Райської сільської ради, територіальних підрозділів центральних органів виконавчої влади, суб’єктів господарювання, з урахуванням досвіду реалізації Стратегічного плану економічного розвитку міста Нова Каховка.</a:t>
            </a:r>
          </a:p>
          <a:p>
            <a:pPr algn="just"/>
            <a:endParaRPr lang="uk-UA" sz="1400" b="1" dirty="0">
              <a:latin typeface="Arial" panose="020B0604020202020204" pitchFamily="34" charset="0"/>
              <a:cs typeface="Arial" panose="020B0604020202020204" pitchFamily="34" charset="0"/>
            </a:endParaRPr>
          </a:p>
          <a:p>
            <a:pPr algn="just"/>
            <a:r>
              <a:rPr lang="uk-UA" sz="1400" b="1" dirty="0">
                <a:latin typeface="Arial" panose="020B0604020202020204" pitchFamily="34" charset="0"/>
                <a:cs typeface="Arial" panose="020B0604020202020204" pitchFamily="34" charset="0"/>
              </a:rPr>
              <a:t>Стратегія – визначені основні напрямки розвитку Новокаховської громади, які сприятимуть покращенню якості життя населення, економічному зростанню, збереженню довкілля, підвищенню конкурентоспроможності міста, покращенню інвестиційної й туристичної привабливості, шляхом залучення інвестицій і згуртування громади навколо ідеї сталого розвитку Новокаховської міської ради.</a:t>
            </a:r>
          </a:p>
          <a:p>
            <a:pPr algn="just"/>
            <a:endParaRPr lang="uk-UA" sz="1400" b="1" dirty="0">
              <a:latin typeface="Arial" panose="020B0604020202020204" pitchFamily="34" charset="0"/>
              <a:cs typeface="Arial" panose="020B0604020202020204" pitchFamily="34" charset="0"/>
            </a:endParaRPr>
          </a:p>
          <a:p>
            <a:pPr algn="just"/>
            <a:r>
              <a:rPr lang="uk-UA" sz="1400" b="1" dirty="0">
                <a:latin typeface="Arial" panose="020B0604020202020204" pitchFamily="34" charset="0"/>
                <a:cs typeface="Arial" panose="020B0604020202020204" pitchFamily="34" charset="0"/>
              </a:rPr>
              <a:t>Стратегія розвитку Новокаховської міської ради сформовано з урахуванням Стратегії розвитку Херсонської області на період до 2020 року, яка затверджена рішенням обласної ради від 10 вересня 2015 року №1296</a:t>
            </a:r>
          </a:p>
        </p:txBody>
      </p:sp>
    </p:spTree>
    <p:extLst>
      <p:ext uri="{BB962C8B-B14F-4D97-AF65-F5344CB8AC3E}">
        <p14:creationId xmlns:p14="http://schemas.microsoft.com/office/powerpoint/2010/main" val="35474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загнутый угол 4">
            <a:extLst>
              <a:ext uri="{FF2B5EF4-FFF2-40B4-BE49-F238E27FC236}">
                <a16:creationId xmlns:a16="http://schemas.microsoft.com/office/drawing/2014/main" id="{AF8F2654-6393-4E37-AFC0-D67E6154954A}"/>
              </a:ext>
            </a:extLst>
          </p:cNvPr>
          <p:cNvSpPr/>
          <p:nvPr/>
        </p:nvSpPr>
        <p:spPr>
          <a:xfrm>
            <a:off x="179512" y="1194875"/>
            <a:ext cx="8712967" cy="2018101"/>
          </a:xfrm>
          <a:prstGeom prst="foldedCorner">
            <a:avLst/>
          </a:prstGeom>
          <a:solidFill>
            <a:schemeClr val="accent5">
              <a:lumMod val="60000"/>
              <a:lumOff val="40000"/>
              <a:alpha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b="1" dirty="0">
              <a:solidFill>
                <a:schemeClr val="tx1"/>
              </a:solidFill>
              <a:latin typeface="Arial" panose="020B0604020202020204" pitchFamily="34" charset="0"/>
              <a:cs typeface="Arial" panose="020B0604020202020204" pitchFamily="34" charset="0"/>
            </a:endParaRPr>
          </a:p>
          <a:p>
            <a:pPr algn="ctr"/>
            <a:r>
              <a:rPr lang="uk-UA" sz="2000" b="1" dirty="0">
                <a:solidFill>
                  <a:schemeClr val="tx1"/>
                </a:solidFill>
                <a:latin typeface="Arial" panose="020B0604020202020204" pitchFamily="34" charset="0"/>
                <a:cs typeface="Arial" panose="020B0604020202020204" pitchFamily="34" charset="0"/>
              </a:rPr>
              <a:t>Збереження стабільності екологічного стану, посилення громадської відповідальності за стан навколишнього середовища, особливо ґрунтів та водних об’єктів, зменшення негативного впливу техногенного та антропогенного навантаження - головна мета Новокаховської громади, розташованої на межі з Національним природним парком «Нижньодніпровський»</a:t>
            </a:r>
            <a:endParaRPr lang="ru-RU" sz="2000" b="1" dirty="0">
              <a:solidFill>
                <a:schemeClr val="tx1"/>
              </a:solidFill>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F78F33AE-B22E-42E8-9F72-959672D7D7AA}"/>
              </a:ext>
            </a:extLst>
          </p:cNvPr>
          <p:cNvSpPr/>
          <p:nvPr/>
        </p:nvSpPr>
        <p:spPr>
          <a:xfrm>
            <a:off x="179512" y="700014"/>
            <a:ext cx="8712967" cy="436956"/>
          </a:xfrm>
          <a:prstGeom prst="roundRect">
            <a:avLst/>
          </a:prstGeom>
          <a:solidFill>
            <a:schemeClr val="accent5">
              <a:lumMod val="60000"/>
              <a:lumOff val="40000"/>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000" b="1" dirty="0">
                <a:solidFill>
                  <a:schemeClr val="tx1"/>
                </a:solidFill>
                <a:latin typeface="Arial" panose="020B0604020202020204" pitchFamily="34" charset="0"/>
                <a:cs typeface="Arial" panose="020B0604020202020204" pitchFamily="34" charset="0"/>
              </a:rPr>
              <a:t>Напрям </a:t>
            </a:r>
            <a:r>
              <a:rPr lang="uk-UA" sz="2000" b="1" dirty="0" err="1">
                <a:solidFill>
                  <a:schemeClr val="tx1"/>
                </a:solidFill>
                <a:latin typeface="Arial" panose="020B0604020202020204" pitchFamily="34" charset="0"/>
                <a:cs typeface="Arial" panose="020B0604020202020204" pitchFamily="34" charset="0"/>
              </a:rPr>
              <a:t>В.«Еко</a:t>
            </a:r>
            <a:r>
              <a:rPr lang="uk-UA" sz="2000" b="1" dirty="0">
                <a:solidFill>
                  <a:schemeClr val="tx1"/>
                </a:solidFill>
                <a:latin typeface="Arial" panose="020B0604020202020204" pitchFamily="34" charset="0"/>
                <a:cs typeface="Arial" panose="020B0604020202020204" pitchFamily="34" charset="0"/>
              </a:rPr>
              <a:t>-територія»</a:t>
            </a:r>
            <a:endParaRPr lang="ru-RU" sz="2000" b="1" dirty="0">
              <a:solidFill>
                <a:schemeClr val="tx1"/>
              </a:solidFill>
              <a:latin typeface="Arial" panose="020B0604020202020204" pitchFamily="34" charset="0"/>
              <a:cs typeface="Arial" panose="020B0604020202020204" pitchFamily="34" charset="0"/>
            </a:endParaRPr>
          </a:p>
          <a:p>
            <a:endParaRPr lang="ru-RU" sz="2200" dirty="0"/>
          </a:p>
        </p:txBody>
      </p:sp>
      <p:graphicFrame>
        <p:nvGraphicFramePr>
          <p:cNvPr id="7" name="Объект 5">
            <a:extLst>
              <a:ext uri="{FF2B5EF4-FFF2-40B4-BE49-F238E27FC236}">
                <a16:creationId xmlns:a16="http://schemas.microsoft.com/office/drawing/2014/main" id="{2B177AD9-4033-4C91-83A9-A9E3EABE1040}"/>
              </a:ext>
            </a:extLst>
          </p:cNvPr>
          <p:cNvGraphicFramePr>
            <a:graphicFrameLocks/>
          </p:cNvGraphicFramePr>
          <p:nvPr>
            <p:extLst>
              <p:ext uri="{D42A27DB-BD31-4B8C-83A1-F6EECF244321}">
                <p14:modId xmlns:p14="http://schemas.microsoft.com/office/powerpoint/2010/main" val="1129625120"/>
              </p:ext>
            </p:extLst>
          </p:nvPr>
        </p:nvGraphicFramePr>
        <p:xfrm>
          <a:off x="179512" y="3140968"/>
          <a:ext cx="8568951"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ÐÐ°ÑÑÐ¸Ð½ÐºÐ¸ Ð¿Ð¾ Ð·Ð°Ð¿ÑÐ¾ÑÑ ÐºÐ°ÑÑÐ¸Ð½ÐºÐ¸ ÑÐ»Ð°Ð³Ð° ÑÐºÑÐ°Ð¸Ð½Ñ,">
            <a:extLst>
              <a:ext uri="{FF2B5EF4-FFF2-40B4-BE49-F238E27FC236}">
                <a16:creationId xmlns:a16="http://schemas.microsoft.com/office/drawing/2014/main" id="{C6DB7A8F-F206-41AA-B3C5-7D4EDBFEC6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Рисунок1">
            <a:extLst>
              <a:ext uri="{FF2B5EF4-FFF2-40B4-BE49-F238E27FC236}">
                <a16:creationId xmlns:a16="http://schemas.microsoft.com/office/drawing/2014/main" id="{7992E660-CFD4-4340-8221-6CB7AC98E3D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9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ÑÑÐ¸Ð½ÐºÐ¸ Ð¿Ð¾ Ð·Ð°Ð¿ÑÐ¾ÑÑ ÐºÐ°ÑÑÐ¸Ð½ÐºÐ¸ ÑÐ»Ð°Ð³Ð° ÑÐºÑÐ°Ð¸Ð½Ñ,">
            <a:extLst>
              <a:ext uri="{FF2B5EF4-FFF2-40B4-BE49-F238E27FC236}">
                <a16:creationId xmlns:a16="http://schemas.microsoft.com/office/drawing/2014/main" id="{2D5234F5-B7E3-46AF-B3DD-20F8FC7BD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3204977937"/>
              </p:ext>
            </p:extLst>
          </p:nvPr>
        </p:nvGraphicFramePr>
        <p:xfrm>
          <a:off x="283015" y="1484784"/>
          <a:ext cx="8537457"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1763688" y="980728"/>
            <a:ext cx="5760640" cy="100811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500" b="1" dirty="0">
                <a:solidFill>
                  <a:schemeClr val="tx1"/>
                </a:solidFill>
                <a:latin typeface="Arial" panose="020B0604020202020204" pitchFamily="34" charset="0"/>
                <a:cs typeface="Arial" panose="020B0604020202020204" pitchFamily="34" charset="0"/>
              </a:rPr>
              <a:t>Напрям </a:t>
            </a:r>
            <a:r>
              <a:rPr lang="uk-UA" sz="2500" b="1" dirty="0" err="1">
                <a:solidFill>
                  <a:schemeClr val="tx1"/>
                </a:solidFill>
                <a:latin typeface="Arial" panose="020B0604020202020204" pitchFamily="34" charset="0"/>
                <a:cs typeface="Arial" panose="020B0604020202020204" pitchFamily="34" charset="0"/>
              </a:rPr>
              <a:t>В.«Еко</a:t>
            </a:r>
            <a:r>
              <a:rPr lang="uk-UA" sz="2500" b="1" dirty="0">
                <a:solidFill>
                  <a:schemeClr val="tx1"/>
                </a:solidFill>
                <a:latin typeface="Arial" panose="020B0604020202020204" pitchFamily="34" charset="0"/>
                <a:cs typeface="Arial" panose="020B0604020202020204" pitchFamily="34" charset="0"/>
              </a:rPr>
              <a:t>-територія»</a:t>
            </a:r>
            <a:endParaRPr lang="ru-RU" sz="25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7" name="Picture 12" descr="Рисунок1">
            <a:extLst>
              <a:ext uri="{FF2B5EF4-FFF2-40B4-BE49-F238E27FC236}">
                <a16:creationId xmlns:a16="http://schemas.microsoft.com/office/drawing/2014/main" id="{4D67D621-6C9F-4A98-9EFD-AB56C973AE0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559419" y="701610"/>
            <a:ext cx="8457209" cy="584775"/>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algn="ctr"/>
            <a:endParaRPr lang="uk-UA" sz="2100" b="1" dirty="0">
              <a:solidFill>
                <a:schemeClr val="tx1"/>
              </a:solidFill>
              <a:latin typeface="Arial" panose="020B0604020202020204" pitchFamily="34" charset="0"/>
              <a:cs typeface="Arial" panose="020B0604020202020204" pitchFamily="34" charset="0"/>
            </a:endParaRPr>
          </a:p>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b="1" dirty="0">
              <a:solidFill>
                <a:schemeClr val="tx1"/>
              </a:solidFill>
              <a:latin typeface="Arial" panose="020B0604020202020204" pitchFamily="34" charset="0"/>
              <a:cs typeface="Arial" panose="020B0604020202020204" pitchFamily="34" charset="0"/>
            </a:endParaRPr>
          </a:p>
          <a:p>
            <a:pPr lvl="0" algn="ctr"/>
            <a:endParaRPr lang="ru-RU" sz="2100" b="1" dirty="0">
              <a:solidFill>
                <a:schemeClr val="tx1"/>
              </a:solidFill>
              <a:latin typeface="Arial" panose="020B0604020202020204" pitchFamily="34" charset="0"/>
              <a:cs typeface="Arial" panose="020B0604020202020204" pitchFamily="34" charset="0"/>
            </a:endParaRPr>
          </a:p>
          <a:p>
            <a:endParaRPr lang="ru-RU" sz="2200" dirty="0"/>
          </a:p>
        </p:txBody>
      </p:sp>
      <p:sp>
        <p:nvSpPr>
          <p:cNvPr id="2" name="Прямоугольник 1">
            <a:extLst>
              <a:ext uri="{FF2B5EF4-FFF2-40B4-BE49-F238E27FC236}">
                <a16:creationId xmlns:a16="http://schemas.microsoft.com/office/drawing/2014/main" id="{374E5843-4C30-444E-B253-B83DDF8B6B1D}"/>
              </a:ext>
            </a:extLst>
          </p:cNvPr>
          <p:cNvSpPr/>
          <p:nvPr/>
        </p:nvSpPr>
        <p:spPr>
          <a:xfrm>
            <a:off x="1187624" y="1431953"/>
            <a:ext cx="7200800" cy="584775"/>
          </a:xfrm>
          <a:prstGeom prst="rect">
            <a:avLst/>
          </a:prstGeom>
        </p:spPr>
        <p:txBody>
          <a:bodyPr wrap="square">
            <a:spAutoFit/>
          </a:bodyPr>
          <a:lstStyle/>
          <a:p>
            <a:br>
              <a:rPr lang="uk-UA" sz="1600" b="1"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C5B3128-2DFB-48E1-A121-4C26BBFF74AF}"/>
              </a:ext>
            </a:extLst>
          </p:cNvPr>
          <p:cNvSpPr/>
          <p:nvPr/>
        </p:nvSpPr>
        <p:spPr>
          <a:xfrm>
            <a:off x="852329" y="4328221"/>
            <a:ext cx="7200800" cy="584775"/>
          </a:xfrm>
          <a:prstGeom prst="rect">
            <a:avLst/>
          </a:prstGeom>
        </p:spPr>
        <p:txBody>
          <a:bodyPr wrap="square">
            <a:spAutoFit/>
          </a:bodyPr>
          <a:lstStyle/>
          <a:p>
            <a:br>
              <a:rPr lang="uk-UA" sz="1600" b="1"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8" name="Подзаголовок 3">
            <a:extLst>
              <a:ext uri="{FF2B5EF4-FFF2-40B4-BE49-F238E27FC236}">
                <a16:creationId xmlns:a16="http://schemas.microsoft.com/office/drawing/2014/main" id="{D7D571C7-BB28-4715-B8C5-F3ECF0AEA462}"/>
              </a:ext>
            </a:extLst>
          </p:cNvPr>
          <p:cNvSpPr txBox="1">
            <a:spLocks/>
          </p:cNvSpPr>
          <p:nvPr/>
        </p:nvSpPr>
        <p:spPr>
          <a:xfrm>
            <a:off x="16630" y="1286385"/>
            <a:ext cx="9110737" cy="55206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uk-UA" sz="1700" b="1" dirty="0">
                <a:solidFill>
                  <a:schemeClr val="tx1"/>
                </a:solidFill>
                <a:latin typeface="Arial" panose="020B0604020202020204" pitchFamily="34" charset="0"/>
                <a:cs typeface="Arial" panose="020B0604020202020204" pitchFamily="34" charset="0"/>
              </a:rPr>
              <a:t>В.1.1.«Екологічно безпечне водоочищення стоків»:</a:t>
            </a: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a:t>
            </a:r>
            <a:r>
              <a:rPr lang="uk-UA" sz="1700" b="1" dirty="0">
                <a:solidFill>
                  <a:schemeClr val="tx1"/>
                </a:solidFill>
                <a:latin typeface="Arial" panose="020B0604020202020204" pitchFamily="34" charset="0"/>
                <a:cs typeface="Arial" panose="020B0604020202020204" pitchFamily="34" charset="0"/>
              </a:rPr>
              <a:t> </a:t>
            </a:r>
            <a:r>
              <a:rPr lang="uk-UA" sz="1700" dirty="0">
                <a:solidFill>
                  <a:schemeClr val="tx1"/>
                </a:solidFill>
                <a:latin typeface="Arial" panose="020B0604020202020204" pitchFamily="34" charset="0"/>
                <a:cs typeface="Arial" panose="020B0604020202020204" pitchFamily="34" charset="0"/>
              </a:rPr>
              <a:t>безперебійне водопостачання міста;</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зменшення витоків води з трубопроводів при аваріях, схованих витоків води з трубопроводів;</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підтримка потрібних вільних напорів на абонентських вводах; </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екологічна безпека та ресурсозбереження;</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ліквідовано процеси підтоплення та затоплення території парку;</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відновлено належний гідрологічний режим та санітарний стан водного об’єкту;</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очищено дно </a:t>
            </a:r>
            <a:r>
              <a:rPr lang="uk-UA" sz="1700" dirty="0" err="1">
                <a:solidFill>
                  <a:schemeClr val="tx1"/>
                </a:solidFill>
                <a:latin typeface="Arial" panose="020B0604020202020204" pitchFamily="34" charset="0"/>
                <a:cs typeface="Arial" panose="020B0604020202020204" pitchFamily="34" charset="0"/>
              </a:rPr>
              <a:t>р.Дніпро</a:t>
            </a:r>
            <a:r>
              <a:rPr lang="uk-UA" sz="1700" dirty="0">
                <a:solidFill>
                  <a:schemeClr val="tx1"/>
                </a:solidFill>
                <a:latin typeface="Arial" panose="020B0604020202020204" pitchFamily="34" charset="0"/>
                <a:cs typeface="Arial" panose="020B0604020202020204" pitchFamily="34" charset="0"/>
              </a:rPr>
              <a:t> від небезпечних предметів у межах території Новокаховської міської ради;</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безпечне перебування мешканців та гостей в прибережній зоні </a:t>
            </a:r>
            <a:r>
              <a:rPr lang="uk-UA" sz="1700" dirty="0" err="1">
                <a:solidFill>
                  <a:schemeClr val="tx1"/>
                </a:solidFill>
                <a:latin typeface="Arial" panose="020B0604020202020204" pitchFamily="34" charset="0"/>
                <a:cs typeface="Arial" panose="020B0604020202020204" pitchFamily="34" charset="0"/>
              </a:rPr>
              <a:t>р.Дніпро</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Термін реалізації: до 2027 року</a:t>
            </a:r>
          </a:p>
          <a:p>
            <a:pPr marL="0" indent="0">
              <a:spcBef>
                <a:spcPts val="0"/>
              </a:spcBef>
              <a:buNone/>
            </a:pPr>
            <a:r>
              <a:rPr lang="uk-UA" sz="1700" b="1" dirty="0">
                <a:solidFill>
                  <a:schemeClr val="tx1"/>
                </a:solidFill>
                <a:latin typeface="Arial" panose="020B0604020202020204" pitchFamily="34" charset="0"/>
                <a:cs typeface="Arial" panose="020B0604020202020204" pitchFamily="34" charset="0"/>
              </a:rPr>
              <a:t>В.1.2.«Безпечна та екологічно дружня система водопостачання»:</a:t>
            </a: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a:t>
            </a:r>
            <a:r>
              <a:rPr lang="uk-UA" sz="1700" b="1" dirty="0">
                <a:solidFill>
                  <a:schemeClr val="tx1"/>
                </a:solidFill>
                <a:latin typeface="Arial" panose="020B0604020202020204" pitchFamily="34" charset="0"/>
                <a:cs typeface="Arial" panose="020B0604020202020204" pitchFamily="34" charset="0"/>
              </a:rPr>
              <a:t> </a:t>
            </a:r>
            <a:r>
              <a:rPr lang="uk-UA" sz="1700" dirty="0">
                <a:solidFill>
                  <a:schemeClr val="tx1"/>
                </a:solidFill>
                <a:latin typeface="Arial" panose="020B0604020202020204" pitchFamily="34" charset="0"/>
                <a:cs typeface="Arial" panose="020B0604020202020204" pitchFamily="34" charset="0"/>
              </a:rPr>
              <a:t>збережено нормативну якість води відповідно до вимог </a:t>
            </a:r>
            <a:r>
              <a:rPr lang="uk-UA" sz="1700" dirty="0" err="1">
                <a:solidFill>
                  <a:schemeClr val="tx1"/>
                </a:solidFill>
                <a:latin typeface="Arial" panose="020B0604020202020204" pitchFamily="34" charset="0"/>
                <a:cs typeface="Arial" panose="020B0604020202020204" pitchFamily="34" charset="0"/>
              </a:rPr>
              <a:t>ДСаНПіН</a:t>
            </a:r>
            <a:r>
              <a:rPr lang="uk-UA" sz="1700" dirty="0">
                <a:solidFill>
                  <a:schemeClr val="tx1"/>
                </a:solidFill>
                <a:latin typeface="Arial" panose="020B0604020202020204" pitchFamily="34" charset="0"/>
                <a:cs typeface="Arial" panose="020B0604020202020204" pitchFamily="34" charset="0"/>
              </a:rPr>
              <a:t> 2.2.4-171-10, призначеної для споживання людиною; </a:t>
            </a: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безперебійне водопостачання;</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створено належний стан зони санітарної охорони джерел водопостачання;</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запобігання екологічної катастрофи;</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700" dirty="0">
                <a:solidFill>
                  <a:schemeClr val="tx1"/>
                </a:solidFill>
                <a:latin typeface="Arial" panose="020B0604020202020204" pitchFamily="34" charset="0"/>
                <a:cs typeface="Arial" panose="020B0604020202020204" pitchFamily="34" charset="0"/>
              </a:rPr>
              <a:t>- екологічна безпека та раціональне використання енергоресурсів (води) </a:t>
            </a:r>
            <a:endParaRPr lang="ru-RU" sz="1700" dirty="0">
              <a:solidFill>
                <a:schemeClr val="tx1"/>
              </a:solidFill>
              <a:latin typeface="Arial" panose="020B0604020202020204" pitchFamily="34" charset="0"/>
              <a:cs typeface="Arial" panose="020B0604020202020204" pitchFamily="34" charset="0"/>
            </a:endParaRPr>
          </a:p>
          <a:p>
            <a:pPr marL="0" indent="-457200">
              <a:spcBef>
                <a:spcPts val="0"/>
              </a:spcBef>
              <a:buNone/>
            </a:pPr>
            <a:r>
              <a:rPr lang="uk-UA" sz="1700" dirty="0">
                <a:solidFill>
                  <a:schemeClr val="tx1"/>
                </a:solidFill>
                <a:latin typeface="Arial" panose="020B0604020202020204" pitchFamily="34" charset="0"/>
                <a:cs typeface="Arial" panose="020B0604020202020204" pitchFamily="34" charset="0"/>
              </a:rPr>
              <a:t>Термін реалізації: до 2020 року</a:t>
            </a:r>
            <a:endParaRPr lang="ru-RU" sz="17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ru-RU" sz="1700" dirty="0">
              <a:solidFill>
                <a:schemeClr val="tx1"/>
              </a:solidFill>
              <a:latin typeface="Arial" panose="020B0604020202020204" pitchFamily="34" charset="0"/>
              <a:cs typeface="Arial" panose="020B0604020202020204" pitchFamily="34" charset="0"/>
            </a:endParaRPr>
          </a:p>
          <a:p>
            <a:pPr marL="0" indent="0" fontAlgn="auto">
              <a:spcBef>
                <a:spcPts val="0"/>
              </a:spcBef>
              <a:buFont typeface="Wingdings 3" charset="2"/>
              <a:buNone/>
            </a:pPr>
            <a:endParaRPr lang="ru-RU" sz="1700" dirty="0">
              <a:solidFill>
                <a:schemeClr val="tx1"/>
              </a:solidFill>
              <a:latin typeface="Arial" panose="020B0604020202020204" pitchFamily="34" charset="0"/>
              <a:cs typeface="Arial" panose="020B0604020202020204" pitchFamily="34" charset="0"/>
            </a:endParaRPr>
          </a:p>
        </p:txBody>
      </p:sp>
      <p:sp>
        <p:nvSpPr>
          <p:cNvPr id="9" name="Подзаголовок 3">
            <a:extLst>
              <a:ext uri="{FF2B5EF4-FFF2-40B4-BE49-F238E27FC236}">
                <a16:creationId xmlns:a16="http://schemas.microsoft.com/office/drawing/2014/main" id="{C8D56991-388F-49DE-9A02-EC7CF2B4F123}"/>
              </a:ext>
            </a:extLst>
          </p:cNvPr>
          <p:cNvSpPr txBox="1">
            <a:spLocks/>
          </p:cNvSpPr>
          <p:nvPr/>
        </p:nvSpPr>
        <p:spPr>
          <a:xfrm>
            <a:off x="0" y="4912996"/>
            <a:ext cx="8964488" cy="20552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a:spcBef>
                <a:spcPts val="0"/>
              </a:spcBef>
              <a:buNone/>
            </a:pPr>
            <a:endParaRPr lang="ru-RU" sz="1500" dirty="0">
              <a:solidFill>
                <a:schemeClr val="tx1"/>
              </a:solidFill>
              <a:latin typeface="Arial" panose="020B0604020202020204" pitchFamily="34" charset="0"/>
              <a:cs typeface="Arial" panose="020B0604020202020204" pitchFamily="34" charset="0"/>
            </a:endParaRPr>
          </a:p>
          <a:p>
            <a:pPr marL="0" indent="-457200" fontAlgn="auto">
              <a:spcBef>
                <a:spcPts val="0"/>
              </a:spcBef>
              <a:buFont typeface="Wingdings 3" charset="2"/>
              <a:buNone/>
            </a:pPr>
            <a:endParaRPr lang="ru-RU" sz="1500" dirty="0">
              <a:solidFill>
                <a:schemeClr val="tx1"/>
              </a:solidFill>
              <a:latin typeface="Arial" panose="020B0604020202020204" pitchFamily="34" charset="0"/>
              <a:cs typeface="Arial" panose="020B0604020202020204" pitchFamily="34" charset="0"/>
            </a:endParaRPr>
          </a:p>
        </p:txBody>
      </p:sp>
      <p:pic>
        <p:nvPicPr>
          <p:cNvPr id="11" name="Picture 2" descr="ÐÐ°ÑÑÐ¸Ð½ÐºÐ¸ Ð¿Ð¾ Ð·Ð°Ð¿ÑÐ¾ÑÑ ÐºÐ°ÑÑÐ¸Ð½ÐºÐ¸ ÑÐ»Ð°Ð³Ð° ÑÐºÑÐ°Ð¸Ð½Ñ,">
            <a:extLst>
              <a:ext uri="{FF2B5EF4-FFF2-40B4-BE49-F238E27FC236}">
                <a16:creationId xmlns:a16="http://schemas.microsoft.com/office/drawing/2014/main" id="{21D11566-AC6C-410B-981F-8654CE45C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Рисунок1">
            <a:extLst>
              <a:ext uri="{FF2B5EF4-FFF2-40B4-BE49-F238E27FC236}">
                <a16:creationId xmlns:a16="http://schemas.microsoft.com/office/drawing/2014/main" id="{BF2DA665-2179-4C8D-B50B-5A40108CC3B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78612"/>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1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ÐÐ°ÑÑÐ¸Ð½ÐºÐ¸ Ð¿Ð¾ Ð·Ð°Ð¿ÑÐ¾ÑÑ ÑÐ¾ÑÐ¾ ÑÐµÑÐ¸ÑÐ¾ÑÑÑ Ð·ÐµÐ»ÐµÐ½Ð¸Ñ ÑÐµÑÐ½Ð¾Ð»Ð¾Ð³ÑÐ¹">
            <a:extLst>
              <a:ext uri="{FF2B5EF4-FFF2-40B4-BE49-F238E27FC236}">
                <a16:creationId xmlns:a16="http://schemas.microsoft.com/office/drawing/2014/main" id="{076B823E-A458-473D-9C08-CD1B571E6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18"/>
            <a:ext cx="9178024" cy="6883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3138009472"/>
              </p:ext>
            </p:extLst>
          </p:nvPr>
        </p:nvGraphicFramePr>
        <p:xfrm>
          <a:off x="283015" y="887668"/>
          <a:ext cx="8892480" cy="5279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1848935" y="887668"/>
            <a:ext cx="5760640" cy="1008112"/>
          </a:xfrm>
          <a:prstGeom prst="roundRect">
            <a:avLst/>
          </a:prstGeom>
          <a:solidFill>
            <a:schemeClr val="accent5">
              <a:lumMod val="60000"/>
              <a:lumOff val="40000"/>
              <a:alpha val="77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200" b="1" dirty="0">
              <a:solidFill>
                <a:schemeClr val="tx1"/>
              </a:solidFill>
              <a:latin typeface="Arial" panose="020B0604020202020204" pitchFamily="34" charset="0"/>
              <a:cs typeface="Arial" panose="020B0604020202020204" pitchFamily="34" charset="0"/>
            </a:endParaRPr>
          </a:p>
          <a:p>
            <a:pPr lvl="0" algn="ctr"/>
            <a:r>
              <a:rPr lang="uk-UA" sz="2200" b="1" dirty="0">
                <a:solidFill>
                  <a:schemeClr val="tx1"/>
                </a:solidFill>
                <a:latin typeface="Arial" panose="020B0604020202020204" pitchFamily="34" charset="0"/>
                <a:cs typeface="Arial" panose="020B0604020202020204" pitchFamily="34" charset="0"/>
              </a:rPr>
              <a:t>Напрям </a:t>
            </a:r>
            <a:r>
              <a:rPr lang="uk-UA" sz="2200" b="1" dirty="0" err="1">
                <a:solidFill>
                  <a:schemeClr val="tx1"/>
                </a:solidFill>
                <a:latin typeface="Arial" panose="020B0604020202020204" pitchFamily="34" charset="0"/>
                <a:cs typeface="Arial" panose="020B0604020202020204" pitchFamily="34" charset="0"/>
              </a:rPr>
              <a:t>В.«Еко</a:t>
            </a:r>
            <a:r>
              <a:rPr lang="uk-UA" sz="2200" b="1" dirty="0">
                <a:solidFill>
                  <a:schemeClr val="tx1"/>
                </a:solidFill>
                <a:latin typeface="Arial" panose="020B0604020202020204" pitchFamily="34" charset="0"/>
                <a:cs typeface="Arial" panose="020B0604020202020204" pitchFamily="34" charset="0"/>
              </a:rPr>
              <a:t>-територія»</a:t>
            </a:r>
            <a:endParaRPr lang="ru-RU" sz="22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6" name="Picture 2" descr="ÐÐ°ÑÑÐ¸Ð½ÐºÐ¸ Ð¿Ð¾ Ð·Ð°Ð¿ÑÐ¾ÑÑ ÐºÐ°ÑÑÐ¸Ð½ÐºÐ¸ ÑÐ»Ð°Ð³Ð° ÑÐºÑÐ°Ð¸Ð½Ñ,">
            <a:extLst>
              <a:ext uri="{FF2B5EF4-FFF2-40B4-BE49-F238E27FC236}">
                <a16:creationId xmlns:a16="http://schemas.microsoft.com/office/drawing/2014/main" id="{DF64B82C-1E54-4461-9092-1BEB5360E3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Рисунок1">
            <a:extLst>
              <a:ext uri="{FF2B5EF4-FFF2-40B4-BE49-F238E27FC236}">
                <a16:creationId xmlns:a16="http://schemas.microsoft.com/office/drawing/2014/main" id="{B513F21D-1593-49CD-B856-B850DC4D8908}"/>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2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1336750" y="713909"/>
            <a:ext cx="5976664" cy="762503"/>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000" b="1" dirty="0">
                <a:solidFill>
                  <a:schemeClr val="tx1"/>
                </a:solidFill>
                <a:latin typeface="Arial" panose="020B0604020202020204" pitchFamily="34" charset="0"/>
                <a:cs typeface="Arial" panose="020B0604020202020204" pitchFamily="34" charset="0"/>
              </a:rPr>
              <a:t>Очікувані результати: </a:t>
            </a:r>
            <a:endParaRPr lang="ru-RU" sz="2000" b="1" dirty="0">
              <a:solidFill>
                <a:schemeClr val="tx1"/>
              </a:solidFill>
              <a:latin typeface="Arial" panose="020B0604020202020204" pitchFamily="34" charset="0"/>
              <a:cs typeface="Arial" panose="020B0604020202020204" pitchFamily="34" charset="0"/>
            </a:endParaRPr>
          </a:p>
          <a:p>
            <a:endParaRPr lang="ru-RU" sz="2200" dirty="0"/>
          </a:p>
        </p:txBody>
      </p:sp>
      <p:sp>
        <p:nvSpPr>
          <p:cNvPr id="2" name="Прямоугольник 1">
            <a:extLst>
              <a:ext uri="{FF2B5EF4-FFF2-40B4-BE49-F238E27FC236}">
                <a16:creationId xmlns:a16="http://schemas.microsoft.com/office/drawing/2014/main" id="{374E5843-4C30-444E-B253-B83DDF8B6B1D}"/>
              </a:ext>
            </a:extLst>
          </p:cNvPr>
          <p:cNvSpPr/>
          <p:nvPr/>
        </p:nvSpPr>
        <p:spPr>
          <a:xfrm>
            <a:off x="538315" y="1671484"/>
            <a:ext cx="7200800" cy="646331"/>
          </a:xfrm>
          <a:prstGeom prst="rect">
            <a:avLst/>
          </a:prstGeom>
        </p:spPr>
        <p:txBody>
          <a:bodyPr wrap="square">
            <a:spAutoFit/>
          </a:bodyPr>
          <a:lstStyle/>
          <a:p>
            <a:br>
              <a:rPr lang="uk-UA" b="1"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C5B3128-2DFB-48E1-A121-4C26BBFF74AF}"/>
              </a:ext>
            </a:extLst>
          </p:cNvPr>
          <p:cNvSpPr/>
          <p:nvPr/>
        </p:nvSpPr>
        <p:spPr>
          <a:xfrm>
            <a:off x="679624" y="4721387"/>
            <a:ext cx="7200800" cy="646331"/>
          </a:xfrm>
          <a:prstGeom prst="rect">
            <a:avLst/>
          </a:prstGeom>
        </p:spPr>
        <p:txBody>
          <a:bodyPr wrap="square">
            <a:spAutoFit/>
          </a:bodyPr>
          <a:lstStyle/>
          <a:p>
            <a:br>
              <a:rPr lang="uk-UA" b="1"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8" name="Подзаголовок 3">
            <a:extLst>
              <a:ext uri="{FF2B5EF4-FFF2-40B4-BE49-F238E27FC236}">
                <a16:creationId xmlns:a16="http://schemas.microsoft.com/office/drawing/2014/main" id="{D7D571C7-BB28-4715-B8C5-F3ECF0AEA462}"/>
              </a:ext>
            </a:extLst>
          </p:cNvPr>
          <p:cNvSpPr txBox="1">
            <a:spLocks/>
          </p:cNvSpPr>
          <p:nvPr/>
        </p:nvSpPr>
        <p:spPr>
          <a:xfrm>
            <a:off x="20666" y="1557647"/>
            <a:ext cx="9123334" cy="51784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uk-UA" sz="2000" b="1" dirty="0">
                <a:solidFill>
                  <a:schemeClr val="tx1"/>
                </a:solidFill>
                <a:latin typeface="Arial" panose="020B0604020202020204" pitchFamily="34" charset="0"/>
                <a:cs typeface="Arial" panose="020B0604020202020204" pitchFamily="34" charset="0"/>
              </a:rPr>
              <a:t>В.2.1. «Енергоефективна соціальна сфера та житло»:</a:t>
            </a:r>
            <a:r>
              <a:rPr lang="uk-UA" sz="2000" dirty="0">
                <a:solidFill>
                  <a:schemeClr val="tx1"/>
                </a:solidFill>
                <a:latin typeface="Arial" panose="020B0604020202020204" pitchFamily="34" charset="0"/>
                <a:cs typeface="Arial" panose="020B0604020202020204" pitchFamily="34" charset="0"/>
              </a:rPr>
              <a:t> </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виявлено проблемні об’єкти соціальної сфери;</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оформлено енергетичні паспорти;</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зменшено навантаження на бюджет;</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забезпечено раціональне використання енергоносіїв;</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об’єкти соціальної сфери забезпечено якісним теплоносієм;</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підвищено рівень обізнаності населення з питання енергозбереження</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Термін реалізації: до 2029 року.</a:t>
            </a:r>
            <a:r>
              <a:rPr lang="uk-UA" sz="2000" b="1" dirty="0">
                <a:solidFill>
                  <a:schemeClr val="tx1"/>
                </a:solidFill>
                <a:latin typeface="Arial" panose="020B0604020202020204" pitchFamily="34" charset="0"/>
                <a:cs typeface="Arial" panose="020B0604020202020204" pitchFamily="34" charset="0"/>
              </a:rPr>
              <a:t> </a:t>
            </a:r>
          </a:p>
          <a:p>
            <a:pPr marL="0" indent="0">
              <a:spcBef>
                <a:spcPts val="0"/>
              </a:spcBef>
              <a:buNone/>
            </a:pPr>
            <a:r>
              <a:rPr lang="uk-UA" sz="2000" b="1" dirty="0">
                <a:solidFill>
                  <a:schemeClr val="tx1"/>
                </a:solidFill>
                <a:latin typeface="Arial" panose="020B0604020202020204" pitchFamily="34" charset="0"/>
                <a:cs typeface="Arial" panose="020B0604020202020204" pitchFamily="34" charset="0"/>
              </a:rPr>
              <a:t>В.2.2. «Про екологічне поводження з відходами»:</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покращено санітарний стан міста;</a:t>
            </a: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впроваджено роздільне збирання відходів;</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вилучено </a:t>
            </a:r>
            <a:r>
              <a:rPr lang="uk-UA" sz="2000" dirty="0" err="1">
                <a:solidFill>
                  <a:schemeClr val="tx1"/>
                </a:solidFill>
                <a:latin typeface="Arial" panose="020B0604020202020204" pitchFamily="34" charset="0"/>
                <a:cs typeface="Arial" panose="020B0604020202020204" pitchFamily="34" charset="0"/>
              </a:rPr>
              <a:t>ресурсоцінні</a:t>
            </a:r>
            <a:r>
              <a:rPr lang="uk-UA" sz="2000" dirty="0">
                <a:solidFill>
                  <a:schemeClr val="tx1"/>
                </a:solidFill>
                <a:latin typeface="Arial" panose="020B0604020202020204" pitchFamily="34" charset="0"/>
                <a:cs typeface="Arial" panose="020B0604020202020204" pitchFamily="34" charset="0"/>
              </a:rPr>
              <a:t> відходи для їх подальшого використання;</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побудовано полігон ТПВ та </a:t>
            </a:r>
            <a:r>
              <a:rPr lang="uk-UA" sz="2000" dirty="0" err="1">
                <a:solidFill>
                  <a:schemeClr val="tx1"/>
                </a:solidFill>
                <a:latin typeface="Arial" panose="020B0604020202020204" pitchFamily="34" charset="0"/>
                <a:cs typeface="Arial" panose="020B0604020202020204" pitchFamily="34" charset="0"/>
              </a:rPr>
              <a:t>сміттєпереробний</a:t>
            </a:r>
            <a:r>
              <a:rPr lang="uk-UA" sz="2000" dirty="0">
                <a:solidFill>
                  <a:schemeClr val="tx1"/>
                </a:solidFill>
                <a:latin typeface="Arial" panose="020B0604020202020204" pitchFamily="34" charset="0"/>
                <a:cs typeface="Arial" panose="020B0604020202020204" pitchFamily="34" charset="0"/>
              </a:rPr>
              <a:t> завод</a:t>
            </a:r>
            <a:endParaRPr lang="ru-RU" sz="2000" dirty="0">
              <a:solidFill>
                <a:schemeClr val="tx1"/>
              </a:solidFill>
              <a:latin typeface="Arial" panose="020B0604020202020204" pitchFamily="34" charset="0"/>
              <a:cs typeface="Arial" panose="020B0604020202020204" pitchFamily="34" charset="0"/>
            </a:endParaRPr>
          </a:p>
          <a:p>
            <a:pPr marL="0" indent="-457200">
              <a:spcBef>
                <a:spcPts val="0"/>
              </a:spcBef>
              <a:buNone/>
            </a:pPr>
            <a:r>
              <a:rPr lang="uk-UA" sz="2000" dirty="0">
                <a:solidFill>
                  <a:schemeClr val="tx1"/>
                </a:solidFill>
                <a:latin typeface="Arial" panose="020B0604020202020204" pitchFamily="34" charset="0"/>
                <a:cs typeface="Arial" panose="020B0604020202020204" pitchFamily="34" charset="0"/>
              </a:rPr>
              <a:t>Термін реалізації: до 2027 року</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ru-RU" sz="2000" dirty="0">
              <a:solidFill>
                <a:schemeClr val="tx1"/>
              </a:solidFill>
              <a:latin typeface="Arial" panose="020B0604020202020204" pitchFamily="34" charset="0"/>
              <a:cs typeface="Arial" panose="020B0604020202020204" pitchFamily="34" charset="0"/>
            </a:endParaRPr>
          </a:p>
          <a:p>
            <a:pPr marL="0" indent="0" fontAlgn="auto">
              <a:spcBef>
                <a:spcPts val="0"/>
              </a:spcBef>
              <a:buFont typeface="Wingdings 3" charset="2"/>
              <a:buNone/>
            </a:pPr>
            <a:endParaRPr lang="ru-RU" sz="2000" dirty="0">
              <a:solidFill>
                <a:schemeClr val="tx1"/>
              </a:solidFill>
              <a:latin typeface="Arial" panose="020B0604020202020204" pitchFamily="34" charset="0"/>
              <a:cs typeface="Arial" panose="020B0604020202020204" pitchFamily="34" charset="0"/>
            </a:endParaRPr>
          </a:p>
        </p:txBody>
      </p:sp>
      <p:sp>
        <p:nvSpPr>
          <p:cNvPr id="9" name="Подзаголовок 3">
            <a:extLst>
              <a:ext uri="{FF2B5EF4-FFF2-40B4-BE49-F238E27FC236}">
                <a16:creationId xmlns:a16="http://schemas.microsoft.com/office/drawing/2014/main" id="{C8D56991-388F-49DE-9A02-EC7CF2B4F123}"/>
              </a:ext>
            </a:extLst>
          </p:cNvPr>
          <p:cNvSpPr txBox="1">
            <a:spLocks/>
          </p:cNvSpPr>
          <p:nvPr/>
        </p:nvSpPr>
        <p:spPr>
          <a:xfrm>
            <a:off x="189732" y="5254727"/>
            <a:ext cx="8270700" cy="18105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a:spcBef>
                <a:spcPts val="0"/>
              </a:spcBef>
              <a:buNone/>
            </a:pPr>
            <a:endParaRPr lang="ru-RU" dirty="0">
              <a:solidFill>
                <a:schemeClr val="tx1"/>
              </a:solidFill>
              <a:latin typeface="Arial" panose="020B0604020202020204" pitchFamily="34" charset="0"/>
              <a:cs typeface="Arial" panose="020B0604020202020204" pitchFamily="34" charset="0"/>
            </a:endParaRPr>
          </a:p>
          <a:p>
            <a:pPr marL="0" indent="-457200" fontAlgn="auto">
              <a:spcBef>
                <a:spcPts val="0"/>
              </a:spcBef>
              <a:buFont typeface="Wingdings 3" charset="2"/>
              <a:buNone/>
            </a:pPr>
            <a:endParaRPr lang="ru-RU" dirty="0">
              <a:solidFill>
                <a:schemeClr val="tx1"/>
              </a:solidFill>
              <a:latin typeface="Arial" panose="020B0604020202020204" pitchFamily="34" charset="0"/>
              <a:cs typeface="Arial" panose="020B0604020202020204" pitchFamily="34" charset="0"/>
            </a:endParaRPr>
          </a:p>
        </p:txBody>
      </p:sp>
      <p:pic>
        <p:nvPicPr>
          <p:cNvPr id="130050" name="Picture 2" descr="ÐÐ°ÑÑÐ¸Ð½ÐºÐ¸ Ð¿Ð¾ Ð·Ð°Ð¿ÑÐ¾ÑÑ ÑÐ¾ÑÐ¾ ÑÐµÑÐ¸ÑÐ¾ÑÑÑ Ð·ÐµÐ»ÐµÐ½Ð¸Ñ ÑÐµÑÐ½Ð¾Ð»Ð¾Ð³ÑÐ¹">
            <a:extLst>
              <a:ext uri="{FF2B5EF4-FFF2-40B4-BE49-F238E27FC236}">
                <a16:creationId xmlns:a16="http://schemas.microsoft.com/office/drawing/2014/main" id="{0AE60AFA-2524-4DE8-A589-4486906027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758" y="2296946"/>
            <a:ext cx="1204869" cy="709589"/>
          </a:xfrm>
          <a:prstGeom prst="rect">
            <a:avLst/>
          </a:prstGeom>
          <a:noFill/>
          <a:extLst>
            <a:ext uri="{909E8E84-426E-40DD-AFC4-6F175D3DCCD1}">
              <a14:hiddenFill xmlns:a14="http://schemas.microsoft.com/office/drawing/2010/main">
                <a:solidFill>
                  <a:srgbClr val="FFFFFF"/>
                </a:solidFill>
              </a14:hiddenFill>
            </a:ext>
          </a:extLst>
        </p:spPr>
      </p:pic>
      <p:pic>
        <p:nvPicPr>
          <p:cNvPr id="130052" name="Picture 4" descr="ÐÐ°ÑÑÐ¸Ð½ÐºÐ¸ Ð¿Ð¾ Ð·Ð°Ð¿ÑÐ¾ÑÑ ÑÐ¾ÑÐ¾ ÑÐµÑÐ¸ÑÐ¾ÑÑÑ Ð·ÐµÐ»ÐµÐ½Ð¸Ñ ÑÐµÑÐ½Ð¾Ð»Ð¾Ð³ÑÐ¹">
            <a:extLst>
              <a:ext uri="{FF2B5EF4-FFF2-40B4-BE49-F238E27FC236}">
                <a16:creationId xmlns:a16="http://schemas.microsoft.com/office/drawing/2014/main" id="{FCAEC509-75DA-4A9B-AA7C-58CA70C82F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7" y="1191799"/>
            <a:ext cx="1237358" cy="730241"/>
          </a:xfrm>
          <a:prstGeom prst="rect">
            <a:avLst/>
          </a:prstGeom>
          <a:noFill/>
          <a:extLst>
            <a:ext uri="{909E8E84-426E-40DD-AFC4-6F175D3DCCD1}">
              <a14:hiddenFill xmlns:a14="http://schemas.microsoft.com/office/drawing/2010/main">
                <a:solidFill>
                  <a:srgbClr val="FFFFFF"/>
                </a:solidFill>
              </a14:hiddenFill>
            </a:ext>
          </a:extLst>
        </p:spPr>
      </p:pic>
      <p:pic>
        <p:nvPicPr>
          <p:cNvPr id="130054" name="Picture 6" descr="ÐÐ°ÑÑÐ¸Ð½ÐºÐ¸ Ð¿Ð¾ Ð·Ð°Ð¿ÑÐ¾ÑÑ ÑÐ¾ÑÐ¾ ÑÐ¼ÑÑÑÑÐ¿ÐµÑÐµÑÐ¾Ð±Ð½Ð¾Ð³Ð¾ ÐºÐ¾Ð¼Ð¿Ð»ÐµÐºÑÑ">
            <a:extLst>
              <a:ext uri="{FF2B5EF4-FFF2-40B4-BE49-F238E27FC236}">
                <a16:creationId xmlns:a16="http://schemas.microsoft.com/office/drawing/2014/main" id="{3F29FC18-7AC4-440B-B9B4-E6E6417E5D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1392" y="4173100"/>
            <a:ext cx="1409731" cy="658067"/>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ÐÐ¾ÑÐ¾Ð¶ÐµÐµ Ð¸Ð·Ð¾Ð±ÑÐ°Ð¶ÐµÐ½Ð¸Ðµ">
            <a:extLst>
              <a:ext uri="{FF2B5EF4-FFF2-40B4-BE49-F238E27FC236}">
                <a16:creationId xmlns:a16="http://schemas.microsoft.com/office/drawing/2014/main" id="{FBBBD079-D602-4AFD-917E-AA30101425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2671" y="5450624"/>
            <a:ext cx="1232787" cy="714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ÐÐ°ÑÑÐ¸Ð½ÐºÐ¸ Ð¿Ð¾ Ð·Ð°Ð¿ÑÐ¾ÑÑ ÐºÐ°ÑÑÐ¸Ð½ÐºÐ¸ ÑÐ»Ð°Ð³Ð° ÑÐºÑÐ°Ð¸Ð½Ñ,">
            <a:extLst>
              <a:ext uri="{FF2B5EF4-FFF2-40B4-BE49-F238E27FC236}">
                <a16:creationId xmlns:a16="http://schemas.microsoft.com/office/drawing/2014/main" id="{E08AD616-8822-40B0-BAE5-9B1157FFD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Рисунок1">
            <a:extLst>
              <a:ext uri="{FF2B5EF4-FFF2-40B4-BE49-F238E27FC236}">
                <a16:creationId xmlns:a16="http://schemas.microsoft.com/office/drawing/2014/main" id="{BAEEA7F3-AE23-4232-98E7-AEA6C09F5DD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0052"/>
                                        </p:tgtEl>
                                        <p:attrNameLst>
                                          <p:attrName>style.visibility</p:attrName>
                                        </p:attrNameLst>
                                      </p:cBhvr>
                                      <p:to>
                                        <p:strVal val="visible"/>
                                      </p:to>
                                    </p:set>
                                    <p:anim calcmode="lin" valueType="num">
                                      <p:cBhvr additive="base">
                                        <p:cTn id="24" dur="500" fill="hold"/>
                                        <p:tgtEl>
                                          <p:spTgt spid="130052"/>
                                        </p:tgtEl>
                                        <p:attrNameLst>
                                          <p:attrName>ppt_x</p:attrName>
                                        </p:attrNameLst>
                                      </p:cBhvr>
                                      <p:tavLst>
                                        <p:tav tm="0">
                                          <p:val>
                                            <p:strVal val="#ppt_x"/>
                                          </p:val>
                                        </p:tav>
                                        <p:tav tm="100000">
                                          <p:val>
                                            <p:strVal val="#ppt_x"/>
                                          </p:val>
                                        </p:tav>
                                      </p:tavLst>
                                    </p:anim>
                                    <p:anim calcmode="lin" valueType="num">
                                      <p:cBhvr additive="base">
                                        <p:cTn id="25"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0050"/>
                                        </p:tgtEl>
                                        <p:attrNameLst>
                                          <p:attrName>style.visibility</p:attrName>
                                        </p:attrNameLst>
                                      </p:cBhvr>
                                      <p:to>
                                        <p:strVal val="visible"/>
                                      </p:to>
                                    </p:set>
                                    <p:anim calcmode="lin" valueType="num">
                                      <p:cBhvr additive="base">
                                        <p:cTn id="30" dur="500" fill="hold"/>
                                        <p:tgtEl>
                                          <p:spTgt spid="130050"/>
                                        </p:tgtEl>
                                        <p:attrNameLst>
                                          <p:attrName>ppt_x</p:attrName>
                                        </p:attrNameLst>
                                      </p:cBhvr>
                                      <p:tavLst>
                                        <p:tav tm="0">
                                          <p:val>
                                            <p:strVal val="#ppt_x"/>
                                          </p:val>
                                        </p:tav>
                                        <p:tav tm="100000">
                                          <p:val>
                                            <p:strVal val="#ppt_x"/>
                                          </p:val>
                                        </p:tav>
                                      </p:tavLst>
                                    </p:anim>
                                    <p:anim calcmode="lin" valueType="num">
                                      <p:cBhvr additive="base">
                                        <p:cTn id="31" dur="500" fill="hold"/>
                                        <p:tgtEl>
                                          <p:spTgt spid="13005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0054"/>
                                        </p:tgtEl>
                                        <p:attrNameLst>
                                          <p:attrName>style.visibility</p:attrName>
                                        </p:attrNameLst>
                                      </p:cBhvr>
                                      <p:to>
                                        <p:strVal val="visible"/>
                                      </p:to>
                                    </p:set>
                                    <p:anim calcmode="lin" valueType="num">
                                      <p:cBhvr additive="base">
                                        <p:cTn id="36" dur="500" fill="hold"/>
                                        <p:tgtEl>
                                          <p:spTgt spid="130054"/>
                                        </p:tgtEl>
                                        <p:attrNameLst>
                                          <p:attrName>ppt_x</p:attrName>
                                        </p:attrNameLst>
                                      </p:cBhvr>
                                      <p:tavLst>
                                        <p:tav tm="0">
                                          <p:val>
                                            <p:strVal val="#ppt_x"/>
                                          </p:val>
                                        </p:tav>
                                        <p:tav tm="100000">
                                          <p:val>
                                            <p:strVal val="#ppt_x"/>
                                          </p:val>
                                        </p:tav>
                                      </p:tavLst>
                                    </p:anim>
                                    <p:anim calcmode="lin" valueType="num">
                                      <p:cBhvr additive="base">
                                        <p:cTn id="37"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0056"/>
                                        </p:tgtEl>
                                        <p:attrNameLst>
                                          <p:attrName>style.visibility</p:attrName>
                                        </p:attrNameLst>
                                      </p:cBhvr>
                                      <p:to>
                                        <p:strVal val="visible"/>
                                      </p:to>
                                    </p:set>
                                    <p:anim calcmode="lin" valueType="num">
                                      <p:cBhvr additive="base">
                                        <p:cTn id="42" dur="500" fill="hold"/>
                                        <p:tgtEl>
                                          <p:spTgt spid="130056"/>
                                        </p:tgtEl>
                                        <p:attrNameLst>
                                          <p:attrName>ppt_x</p:attrName>
                                        </p:attrNameLst>
                                      </p:cBhvr>
                                      <p:tavLst>
                                        <p:tav tm="0">
                                          <p:val>
                                            <p:strVal val="#ppt_x"/>
                                          </p:val>
                                        </p:tav>
                                        <p:tav tm="100000">
                                          <p:val>
                                            <p:strVal val="#ppt_x"/>
                                          </p:val>
                                        </p:tav>
                                      </p:tavLst>
                                    </p:anim>
                                    <p:anim calcmode="lin" valueType="num">
                                      <p:cBhvr additive="base">
                                        <p:cTn id="43"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ÐÐ°ÑÑÐ¸Ð½ÐºÐ¸ Ð¿Ð¾ Ð·Ð°Ð¿ÑÐ¾ÑÑ ÐºÐ°ÑÑÐ¸Ð½ÐºÐ¸ ÑÐ»Ð°Ð³Ð° ÑÐºÑÐ°Ð¸Ð½Ñ,">
            <a:extLst>
              <a:ext uri="{FF2B5EF4-FFF2-40B4-BE49-F238E27FC236}">
                <a16:creationId xmlns:a16="http://schemas.microsoft.com/office/drawing/2014/main" id="{5EE78D69-7215-4CCA-868A-979B196B9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1209860164"/>
              </p:ext>
            </p:extLst>
          </p:nvPr>
        </p:nvGraphicFramePr>
        <p:xfrm>
          <a:off x="0" y="1450154"/>
          <a:ext cx="9144000" cy="540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1835696" y="917119"/>
            <a:ext cx="5760640" cy="618487"/>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500" b="1" dirty="0">
                <a:solidFill>
                  <a:schemeClr val="tx1"/>
                </a:solidFill>
                <a:latin typeface="Arial" panose="020B0604020202020204" pitchFamily="34" charset="0"/>
                <a:cs typeface="Arial" panose="020B0604020202020204" pitchFamily="34" charset="0"/>
              </a:rPr>
              <a:t>Напрям </a:t>
            </a:r>
            <a:r>
              <a:rPr lang="uk-UA" sz="2500" b="1" dirty="0" err="1">
                <a:solidFill>
                  <a:schemeClr val="tx1"/>
                </a:solidFill>
                <a:latin typeface="Arial" panose="020B0604020202020204" pitchFamily="34" charset="0"/>
                <a:cs typeface="Arial" panose="020B0604020202020204" pitchFamily="34" charset="0"/>
              </a:rPr>
              <a:t>В.«Еко</a:t>
            </a:r>
            <a:r>
              <a:rPr lang="uk-UA" sz="2500" b="1" dirty="0">
                <a:solidFill>
                  <a:schemeClr val="tx1"/>
                </a:solidFill>
                <a:latin typeface="Arial" panose="020B0604020202020204" pitchFamily="34" charset="0"/>
                <a:cs typeface="Arial" panose="020B0604020202020204" pitchFamily="34" charset="0"/>
              </a:rPr>
              <a:t>-територія»</a:t>
            </a:r>
            <a:endParaRPr lang="ru-RU" sz="2500" b="1" dirty="0">
              <a:solidFill>
                <a:schemeClr val="tx1"/>
              </a:solidFill>
              <a:latin typeface="Arial" panose="020B0604020202020204" pitchFamily="34" charset="0"/>
              <a:cs typeface="Arial" panose="020B0604020202020204" pitchFamily="34" charset="0"/>
            </a:endParaRPr>
          </a:p>
          <a:p>
            <a:endParaRPr lang="ru-RU" sz="2200" dirty="0"/>
          </a:p>
        </p:txBody>
      </p:sp>
      <p:sp>
        <p:nvSpPr>
          <p:cNvPr id="8" name="Прямоугольник 7">
            <a:extLst>
              <a:ext uri="{FF2B5EF4-FFF2-40B4-BE49-F238E27FC236}">
                <a16:creationId xmlns:a16="http://schemas.microsoft.com/office/drawing/2014/main" id="{478F129D-AA97-4B37-96B4-7F15B9EA0664}"/>
              </a:ext>
            </a:extLst>
          </p:cNvPr>
          <p:cNvSpPr/>
          <p:nvPr/>
        </p:nvSpPr>
        <p:spPr>
          <a:xfrm>
            <a:off x="420040" y="3933056"/>
            <a:ext cx="8303917" cy="646331"/>
          </a:xfrm>
          <a:prstGeom prst="rect">
            <a:avLst/>
          </a:prstGeom>
        </p:spPr>
        <p:txBody>
          <a:bodyPr wrap="square">
            <a:spAutoFit/>
          </a:bodyPr>
          <a:lstStyle/>
          <a:p>
            <a:br>
              <a:rPr lang="uk-UA" b="1"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12" name="Picture 12" descr="Рисунок1">
            <a:extLst>
              <a:ext uri="{FF2B5EF4-FFF2-40B4-BE49-F238E27FC236}">
                <a16:creationId xmlns:a16="http://schemas.microsoft.com/office/drawing/2014/main" id="{E5019DCD-B5FA-4113-9EEC-43A52D771C0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77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A19B8AC-B648-4683-AAEE-B4C18C34E288}"/>
              </a:ext>
            </a:extLst>
          </p:cNvPr>
          <p:cNvSpPr/>
          <p:nvPr/>
        </p:nvSpPr>
        <p:spPr>
          <a:xfrm>
            <a:off x="1311694" y="628741"/>
            <a:ext cx="6520609" cy="512295"/>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algn="ctr"/>
            <a:endParaRPr lang="uk-UA" sz="2400" b="1" dirty="0">
              <a:solidFill>
                <a:schemeClr val="tx1"/>
              </a:solidFill>
              <a:latin typeface="Arial" panose="020B0604020202020204" pitchFamily="34" charset="0"/>
              <a:cs typeface="Arial" panose="020B0604020202020204" pitchFamily="34" charset="0"/>
            </a:endParaRPr>
          </a:p>
          <a:p>
            <a:pPr algn="ctr"/>
            <a:r>
              <a:rPr lang="uk-UA" sz="2400" b="1" dirty="0">
                <a:solidFill>
                  <a:schemeClr val="tx1"/>
                </a:solidFill>
                <a:latin typeface="Arial" panose="020B0604020202020204" pitchFamily="34" charset="0"/>
                <a:cs typeface="Arial" panose="020B0604020202020204" pitchFamily="34" charset="0"/>
              </a:rPr>
              <a:t>Очікувані результати: </a:t>
            </a:r>
            <a:endParaRPr lang="uk-UA" sz="2100" b="1" dirty="0">
              <a:solidFill>
                <a:schemeClr val="tx1"/>
              </a:solidFill>
              <a:latin typeface="Arial" panose="020B0604020202020204" pitchFamily="34" charset="0"/>
              <a:cs typeface="Arial" panose="020B0604020202020204" pitchFamily="34" charset="0"/>
            </a:endParaRPr>
          </a:p>
          <a:p>
            <a:pPr lvl="0" algn="ctr"/>
            <a:endParaRPr lang="ru-RU" sz="2100" b="1" dirty="0">
              <a:solidFill>
                <a:schemeClr val="tx1"/>
              </a:solidFill>
              <a:latin typeface="Arial" panose="020B0604020202020204" pitchFamily="34" charset="0"/>
              <a:cs typeface="Arial" panose="020B0604020202020204" pitchFamily="34" charset="0"/>
            </a:endParaRPr>
          </a:p>
          <a:p>
            <a:endParaRPr lang="ru-RU" sz="2200" dirty="0"/>
          </a:p>
        </p:txBody>
      </p:sp>
      <p:sp>
        <p:nvSpPr>
          <p:cNvPr id="9" name="Прямоугольник 8">
            <a:extLst>
              <a:ext uri="{FF2B5EF4-FFF2-40B4-BE49-F238E27FC236}">
                <a16:creationId xmlns:a16="http://schemas.microsoft.com/office/drawing/2014/main" id="{3F73E28F-D577-4D19-A107-5EF0C28B6B86}"/>
              </a:ext>
            </a:extLst>
          </p:cNvPr>
          <p:cNvSpPr/>
          <p:nvPr/>
        </p:nvSpPr>
        <p:spPr>
          <a:xfrm>
            <a:off x="683568" y="2656166"/>
            <a:ext cx="7200800" cy="646331"/>
          </a:xfrm>
          <a:prstGeom prst="rect">
            <a:avLst/>
          </a:prstGeom>
        </p:spPr>
        <p:txBody>
          <a:bodyPr wrap="square">
            <a:spAutoFit/>
          </a:bodyPr>
          <a:lstStyle/>
          <a:p>
            <a:br>
              <a:rPr lang="uk-UA" b="1"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11" name="Подзаголовок 3">
            <a:extLst>
              <a:ext uri="{FF2B5EF4-FFF2-40B4-BE49-F238E27FC236}">
                <a16:creationId xmlns:a16="http://schemas.microsoft.com/office/drawing/2014/main" id="{A4AAAFDF-BD79-4C2F-8EC4-5FAA5CDC3EDE}"/>
              </a:ext>
            </a:extLst>
          </p:cNvPr>
          <p:cNvSpPr txBox="1">
            <a:spLocks/>
          </p:cNvSpPr>
          <p:nvPr/>
        </p:nvSpPr>
        <p:spPr>
          <a:xfrm>
            <a:off x="203100" y="3273002"/>
            <a:ext cx="8764536" cy="20552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fontAlgn="auto">
              <a:spcBef>
                <a:spcPts val="0"/>
              </a:spcBef>
              <a:buFont typeface="Wingdings 3" charset="2"/>
              <a:buNone/>
            </a:pPr>
            <a:endParaRPr lang="ru-RU" dirty="0">
              <a:solidFill>
                <a:schemeClr val="tx1"/>
              </a:solidFill>
              <a:latin typeface="Arial" panose="020B0604020202020204" pitchFamily="34" charset="0"/>
              <a:cs typeface="Arial" panose="020B0604020202020204" pitchFamily="34" charset="0"/>
            </a:endParaRPr>
          </a:p>
        </p:txBody>
      </p:sp>
      <p:sp>
        <p:nvSpPr>
          <p:cNvPr id="13" name="Подзаголовок 3">
            <a:extLst>
              <a:ext uri="{FF2B5EF4-FFF2-40B4-BE49-F238E27FC236}">
                <a16:creationId xmlns:a16="http://schemas.microsoft.com/office/drawing/2014/main" id="{C8BEEE47-2540-456F-AEC0-D1192AD4EB40}"/>
              </a:ext>
            </a:extLst>
          </p:cNvPr>
          <p:cNvSpPr txBox="1">
            <a:spLocks/>
          </p:cNvSpPr>
          <p:nvPr/>
        </p:nvSpPr>
        <p:spPr>
          <a:xfrm>
            <a:off x="0" y="5811182"/>
            <a:ext cx="8764536" cy="11146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fontAlgn="auto">
              <a:spcBef>
                <a:spcPts val="0"/>
              </a:spcBef>
              <a:buFont typeface="Wingdings 3" charset="2"/>
              <a:buNone/>
            </a:pPr>
            <a:endParaRPr lang="ru-RU" dirty="0">
              <a:solidFill>
                <a:schemeClr val="tx1"/>
              </a:solidFill>
              <a:latin typeface="Arial" panose="020B0604020202020204" pitchFamily="34" charset="0"/>
              <a:cs typeface="Arial" panose="020B0604020202020204" pitchFamily="34" charset="0"/>
            </a:endParaRPr>
          </a:p>
        </p:txBody>
      </p:sp>
      <p:pic>
        <p:nvPicPr>
          <p:cNvPr id="8" name="Picture 2" descr="ÐÐ°ÑÑÐ¸Ð½ÐºÐ¸ Ð¿Ð¾ Ð·Ð°Ð¿ÑÐ¾ÑÑ ÐºÐ°ÑÑÐ¸Ð½ÐºÐ¸ ÑÐ»Ð°Ð³Ð° ÑÐºÑÐ°Ð¸Ð½Ñ,">
            <a:extLst>
              <a:ext uri="{FF2B5EF4-FFF2-40B4-BE49-F238E27FC236}">
                <a16:creationId xmlns:a16="http://schemas.microsoft.com/office/drawing/2014/main" id="{AC5057FF-7E24-49B8-B778-11A3C1408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Рисунок1">
            <a:extLst>
              <a:ext uri="{FF2B5EF4-FFF2-40B4-BE49-F238E27FC236}">
                <a16:creationId xmlns:a16="http://schemas.microsoft.com/office/drawing/2014/main" id="{C73B8FDF-B020-4E1B-82AB-9FF5E682DC0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одзаголовок 3">
            <a:extLst>
              <a:ext uri="{FF2B5EF4-FFF2-40B4-BE49-F238E27FC236}">
                <a16:creationId xmlns:a16="http://schemas.microsoft.com/office/drawing/2014/main" id="{8FA1A1B8-FEEC-4985-BE28-A859F5D43063}"/>
              </a:ext>
            </a:extLst>
          </p:cNvPr>
          <p:cNvSpPr txBox="1">
            <a:spLocks/>
          </p:cNvSpPr>
          <p:nvPr/>
        </p:nvSpPr>
        <p:spPr>
          <a:xfrm>
            <a:off x="24115" y="1141036"/>
            <a:ext cx="9143998" cy="19503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uk-UA" sz="1850" b="1" dirty="0">
                <a:solidFill>
                  <a:schemeClr val="tx1"/>
                </a:solidFill>
                <a:latin typeface="Arial" panose="020B0604020202020204" pitchFamily="34" charset="0"/>
                <a:cs typeface="Arial" panose="020B0604020202020204" pitchFamily="34" charset="0"/>
              </a:rPr>
              <a:t>В.3.1.«Розвиток інфраструктури та благоустрій населених пунктів»:</a:t>
            </a: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забезпечено відновлення об’єктів благоустрою безпеки руху, санітарного стану на дорогах та проїздах;</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збережено та оновлено зелені насадження;</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безпека пересування громадян в нічний та вечірній час;</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комфортний відпочинок для громадян та туристів;</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встановлено сучасне, безпечне, багатофункціональне ігрове обладнання, яке включає різні ігрові споруди для дітей</a:t>
            </a:r>
          </a:p>
          <a:p>
            <a:pPr marL="0" indent="0">
              <a:spcBef>
                <a:spcPts val="0"/>
              </a:spcBef>
              <a:buNone/>
            </a:pPr>
            <a:r>
              <a:rPr lang="uk-UA" sz="1850" b="1" dirty="0">
                <a:solidFill>
                  <a:schemeClr val="tx1"/>
                </a:solidFill>
                <a:latin typeface="Arial" panose="020B0604020202020204" pitchFamily="34" charset="0"/>
                <a:cs typeface="Arial" panose="020B0604020202020204" pitchFamily="34" charset="0"/>
              </a:rPr>
              <a:t>В.3.2.«Технічне забезпечення благоустрою»:</a:t>
            </a: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створено Службу та притулок для тварин;</a:t>
            </a: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організовано місця для вигулу тварин;</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покращено епізоотичний, санітарно-епідемічний, екологічний стан території;</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сформовано гуманітарні погляди людини на поводження з тваринами;</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забезпечено утримання та збереження місць поховання</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b="1" dirty="0">
                <a:solidFill>
                  <a:schemeClr val="tx1"/>
                </a:solidFill>
                <a:latin typeface="Arial" panose="020B0604020202020204" pitchFamily="34" charset="0"/>
                <a:cs typeface="Arial" panose="020B0604020202020204" pitchFamily="34" charset="0"/>
              </a:rPr>
              <a:t>В.3.3.«Екологічно свідома громада»:</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підвищено рівень екологічної свідомості населення (моніторинг через опитування);</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 на 10% збільшено кількість громадських акцій екологічного спрямування</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1850" dirty="0">
                <a:solidFill>
                  <a:schemeClr val="tx1"/>
                </a:solidFill>
                <a:latin typeface="Arial" panose="020B0604020202020204" pitchFamily="34" charset="0"/>
                <a:cs typeface="Arial" panose="020B0604020202020204" pitchFamily="34" charset="0"/>
              </a:rPr>
              <a:t>Термін реалізації: до 2027 року</a:t>
            </a: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ru-RU" sz="185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ru-RU" sz="1850" dirty="0">
              <a:solidFill>
                <a:schemeClr val="tx1"/>
              </a:solidFill>
              <a:latin typeface="Arial" panose="020B0604020202020204" pitchFamily="34" charset="0"/>
              <a:cs typeface="Arial" panose="020B0604020202020204" pitchFamily="34" charset="0"/>
            </a:endParaRPr>
          </a:p>
          <a:p>
            <a:pPr marL="0" indent="0" fontAlgn="auto">
              <a:spcBef>
                <a:spcPts val="0"/>
              </a:spcBef>
              <a:buFont typeface="Wingdings 3" charset="2"/>
              <a:buNone/>
            </a:pPr>
            <a:endParaRPr lang="ru-RU" sz="18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71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265E3-E681-4A4E-AC18-B68F6753FFEE}"/>
              </a:ext>
            </a:extLst>
          </p:cNvPr>
          <p:cNvSpPr>
            <a:spLocks noGrp="1"/>
          </p:cNvSpPr>
          <p:nvPr>
            <p:ph type="title"/>
          </p:nvPr>
        </p:nvSpPr>
        <p:spPr>
          <a:xfrm>
            <a:off x="1115616" y="672185"/>
            <a:ext cx="7130752" cy="572642"/>
          </a:xfrm>
        </p:spPr>
        <p:txBody>
          <a:bodyPr>
            <a:noAutofit/>
          </a:bodyPr>
          <a:lstStyle/>
          <a:p>
            <a:pPr algn="ctr"/>
            <a:r>
              <a:rPr lang="ru-RU" sz="1800" dirty="0">
                <a:latin typeface="Arial" panose="020B0604020202020204" pitchFamily="34" charset="0"/>
                <a:cs typeface="Arial" panose="020B0604020202020204" pitchFamily="34" charset="0"/>
              </a:rPr>
              <a:t>Портфель</a:t>
            </a:r>
            <a:r>
              <a:rPr lang="uk-UA" sz="1800" dirty="0">
                <a:latin typeface="Arial" panose="020B0604020202020204" pitchFamily="34" charset="0"/>
                <a:cs typeface="Arial" panose="020B0604020202020204" pitchFamily="34" charset="0"/>
              </a:rPr>
              <a:t> основних амбітних проектів за стратегічним напрямком </a:t>
            </a:r>
            <a:r>
              <a:rPr lang="uk-UA" sz="1800" dirty="0" err="1">
                <a:latin typeface="Arial" panose="020B0604020202020204" pitchFamily="34" charset="0"/>
                <a:cs typeface="Arial" panose="020B0604020202020204" pitchFamily="34" charset="0"/>
              </a:rPr>
              <a:t>В.«Еко</a:t>
            </a:r>
            <a:r>
              <a:rPr lang="uk-UA" sz="1800" dirty="0">
                <a:latin typeface="Arial" panose="020B0604020202020204" pitchFamily="34" charset="0"/>
                <a:cs typeface="Arial" panose="020B0604020202020204" pitchFamily="34" charset="0"/>
              </a:rPr>
              <a:t>-територія»</a:t>
            </a:r>
            <a:endParaRPr lang="ru-RU" sz="1800" dirty="0">
              <a:latin typeface="Arial" panose="020B0604020202020204" pitchFamily="34" charset="0"/>
              <a:cs typeface="Arial" panose="020B0604020202020204" pitchFamily="34" charset="0"/>
            </a:endParaRPr>
          </a:p>
        </p:txBody>
      </p:sp>
      <p:sp>
        <p:nvSpPr>
          <p:cNvPr id="4" name="Объект 3">
            <a:extLst>
              <a:ext uri="{FF2B5EF4-FFF2-40B4-BE49-F238E27FC236}">
                <a16:creationId xmlns:a16="http://schemas.microsoft.com/office/drawing/2014/main" id="{31E3FDE7-D62F-47BE-8920-7AA168D29DF7}"/>
              </a:ext>
            </a:extLst>
          </p:cNvPr>
          <p:cNvSpPr>
            <a:spLocks noGrp="1"/>
          </p:cNvSpPr>
          <p:nvPr>
            <p:ph idx="1"/>
          </p:nvPr>
        </p:nvSpPr>
        <p:spPr/>
        <p:txBody>
          <a:bodyPr/>
          <a:lstStyle/>
          <a:p>
            <a:endParaRPr lang="ru-RU"/>
          </a:p>
        </p:txBody>
      </p:sp>
      <p:graphicFrame>
        <p:nvGraphicFramePr>
          <p:cNvPr id="6" name="Объект 7">
            <a:extLst>
              <a:ext uri="{FF2B5EF4-FFF2-40B4-BE49-F238E27FC236}">
                <a16:creationId xmlns:a16="http://schemas.microsoft.com/office/drawing/2014/main" id="{0617D4D5-F194-4C03-AE3C-F3DBC6A58BFF}"/>
              </a:ext>
            </a:extLst>
          </p:cNvPr>
          <p:cNvGraphicFramePr>
            <a:graphicFrameLocks/>
          </p:cNvGraphicFramePr>
          <p:nvPr>
            <p:extLst>
              <p:ext uri="{D42A27DB-BD31-4B8C-83A1-F6EECF244321}">
                <p14:modId xmlns:p14="http://schemas.microsoft.com/office/powerpoint/2010/main" val="920655301"/>
              </p:ext>
            </p:extLst>
          </p:nvPr>
        </p:nvGraphicFramePr>
        <p:xfrm>
          <a:off x="1" y="1230015"/>
          <a:ext cx="9143997" cy="5702083"/>
        </p:xfrm>
        <a:graphic>
          <a:graphicData uri="http://schemas.openxmlformats.org/drawingml/2006/table">
            <a:tbl>
              <a:tblPr firstRow="1" bandRow="1">
                <a:tableStyleId>{5C22544A-7EE6-4342-B048-85BDC9FD1C3A}</a:tableStyleId>
              </a:tblPr>
              <a:tblGrid>
                <a:gridCol w="1786330">
                  <a:extLst>
                    <a:ext uri="{9D8B030D-6E8A-4147-A177-3AD203B41FA5}">
                      <a16:colId xmlns:a16="http://schemas.microsoft.com/office/drawing/2014/main" val="541388649"/>
                    </a:ext>
                  </a:extLst>
                </a:gridCol>
                <a:gridCol w="3895540">
                  <a:extLst>
                    <a:ext uri="{9D8B030D-6E8A-4147-A177-3AD203B41FA5}">
                      <a16:colId xmlns:a16="http://schemas.microsoft.com/office/drawing/2014/main" val="607114061"/>
                    </a:ext>
                  </a:extLst>
                </a:gridCol>
                <a:gridCol w="1266392">
                  <a:extLst>
                    <a:ext uri="{9D8B030D-6E8A-4147-A177-3AD203B41FA5}">
                      <a16:colId xmlns:a16="http://schemas.microsoft.com/office/drawing/2014/main" val="1660883334"/>
                    </a:ext>
                  </a:extLst>
                </a:gridCol>
                <a:gridCol w="1008112">
                  <a:extLst>
                    <a:ext uri="{9D8B030D-6E8A-4147-A177-3AD203B41FA5}">
                      <a16:colId xmlns:a16="http://schemas.microsoft.com/office/drawing/2014/main" val="3231521518"/>
                    </a:ext>
                  </a:extLst>
                </a:gridCol>
                <a:gridCol w="1187623">
                  <a:extLst>
                    <a:ext uri="{9D8B030D-6E8A-4147-A177-3AD203B41FA5}">
                      <a16:colId xmlns:a16="http://schemas.microsoft.com/office/drawing/2014/main" val="2630329794"/>
                    </a:ext>
                  </a:extLst>
                </a:gridCol>
              </a:tblGrid>
              <a:tr h="477759">
                <a:tc>
                  <a:txBody>
                    <a:bodyPr/>
                    <a:lstStyle/>
                    <a:p>
                      <a:pPr algn="ctr"/>
                      <a:r>
                        <a:rPr lang="uk-UA" sz="1300" b="1" kern="1200" dirty="0">
                          <a:solidFill>
                            <a:schemeClr val="lt1"/>
                          </a:solidFill>
                          <a:effectLst/>
                          <a:latin typeface="Arial" panose="020B0604020202020204" pitchFamily="34" charset="0"/>
                          <a:ea typeface="+mn-ea"/>
                          <a:cs typeface="Arial" panose="020B0604020202020204" pitchFamily="34" charset="0"/>
                        </a:rPr>
                        <a:t>Назва проекту</a:t>
                      </a:r>
                      <a:endParaRPr lang="ru-RU" sz="1300" dirty="0">
                        <a:latin typeface="Arial" panose="020B0604020202020204" pitchFamily="34" charset="0"/>
                        <a:cs typeface="Arial" panose="020B0604020202020204" pitchFamily="34" charset="0"/>
                      </a:endParaRPr>
                    </a:p>
                  </a:txBody>
                  <a:tcPr/>
                </a:tc>
                <a:tc>
                  <a:txBody>
                    <a:bodyPr/>
                    <a:lstStyle/>
                    <a:p>
                      <a:pPr algn="ctr"/>
                      <a:r>
                        <a:rPr lang="uk-UA" sz="1300" b="1" kern="1200" dirty="0">
                          <a:solidFill>
                            <a:schemeClr val="lt1"/>
                          </a:solidFill>
                          <a:effectLst/>
                          <a:latin typeface="Arial" panose="020B0604020202020204" pitchFamily="34" charset="0"/>
                          <a:ea typeface="+mn-ea"/>
                          <a:cs typeface="Arial" panose="020B0604020202020204" pitchFamily="34" charset="0"/>
                        </a:rPr>
                        <a:t>Короткий опис</a:t>
                      </a:r>
                      <a:endParaRPr lang="ru-RU" sz="1300" dirty="0">
                        <a:latin typeface="Arial" panose="020B0604020202020204" pitchFamily="34" charset="0"/>
                        <a:cs typeface="Arial" panose="020B0604020202020204" pitchFamily="34" charset="0"/>
                      </a:endParaRPr>
                    </a:p>
                  </a:txBody>
                  <a:tcPr/>
                </a:tc>
                <a:tc>
                  <a:txBody>
                    <a:bodyPr/>
                    <a:lstStyle/>
                    <a:p>
                      <a:pPr algn="ctr"/>
                      <a:r>
                        <a:rPr lang="uk-UA" sz="1300" b="1" kern="1200" dirty="0">
                          <a:solidFill>
                            <a:schemeClr val="lt1"/>
                          </a:solidFill>
                          <a:effectLst/>
                          <a:latin typeface="Arial" panose="020B0604020202020204" pitchFamily="34" charset="0"/>
                          <a:ea typeface="+mn-ea"/>
                          <a:cs typeface="Arial" panose="020B0604020202020204" pitchFamily="34" charset="0"/>
                        </a:rPr>
                        <a:t>Стратегічна ціль</a:t>
                      </a:r>
                      <a:endParaRPr lang="ru-RU" sz="1300" dirty="0">
                        <a:latin typeface="Arial" panose="020B0604020202020204" pitchFamily="34" charset="0"/>
                        <a:cs typeface="Arial" panose="020B0604020202020204" pitchFamily="34" charset="0"/>
                      </a:endParaRPr>
                    </a:p>
                  </a:txBody>
                  <a:tcPr/>
                </a:tc>
                <a:tc>
                  <a:txBody>
                    <a:bodyPr/>
                    <a:lstStyle/>
                    <a:p>
                      <a:pPr algn="ctr"/>
                      <a:r>
                        <a:rPr lang="uk-UA" sz="1300" b="1" kern="1200" dirty="0">
                          <a:solidFill>
                            <a:schemeClr val="lt1"/>
                          </a:solidFill>
                          <a:effectLst/>
                          <a:latin typeface="Arial" panose="020B0604020202020204" pitchFamily="34" charset="0"/>
                          <a:ea typeface="+mn-ea"/>
                          <a:cs typeface="Arial" panose="020B0604020202020204" pitchFamily="34" charset="0"/>
                        </a:rPr>
                        <a:t>Період реалізації</a:t>
                      </a:r>
                      <a:endParaRPr lang="ru-RU" sz="1300" dirty="0">
                        <a:latin typeface="Arial" panose="020B0604020202020204" pitchFamily="34" charset="0"/>
                        <a:cs typeface="Arial" panose="020B0604020202020204" pitchFamily="34" charset="0"/>
                      </a:endParaRPr>
                    </a:p>
                  </a:txBody>
                  <a:tcPr/>
                </a:tc>
                <a:tc>
                  <a:txBody>
                    <a:bodyPr/>
                    <a:lstStyle/>
                    <a:p>
                      <a:pPr algn="ctr"/>
                      <a:r>
                        <a:rPr lang="uk-UA" sz="1300" b="1" kern="1200" dirty="0">
                          <a:solidFill>
                            <a:schemeClr val="lt1"/>
                          </a:solidFill>
                          <a:effectLst/>
                          <a:latin typeface="Arial" panose="020B0604020202020204" pitchFamily="34" charset="0"/>
                          <a:ea typeface="+mn-ea"/>
                          <a:cs typeface="Arial" panose="020B0604020202020204" pitchFamily="34" charset="0"/>
                        </a:rPr>
                        <a:t>Орієнтована вартість  </a:t>
                      </a:r>
                      <a:endParaRPr lang="ru-RU"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8462387"/>
                  </a:ext>
                </a:extLst>
              </a:tr>
              <a:tr h="18363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Реконструкція двох ниток напірного </a:t>
                      </a:r>
                      <a:r>
                        <a:rPr lang="uk-UA"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колектора</a:t>
                      </a:r>
                      <a:r>
                        <a:rPr lang="uk-U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в межах земельної ділянки каналізаційної насосної станції №2а в </a:t>
                      </a:r>
                      <a:r>
                        <a:rPr lang="uk-UA"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м.Нова</a:t>
                      </a:r>
                      <a:r>
                        <a:rPr lang="uk-U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Каховка, Херсонської області</a:t>
                      </a:r>
                      <a:endParaRPr lang="ru-RU" sz="1300" dirty="0">
                        <a:latin typeface="Arial" panose="020B0604020202020204" pitchFamily="34" charset="0"/>
                        <a:cs typeface="Arial" panose="020B0604020202020204" pitchFamily="34" charset="0"/>
                      </a:endParaRPr>
                    </a:p>
                  </a:txBody>
                  <a:tcPr/>
                </a:tc>
                <a:tc>
                  <a:txBody>
                    <a:bodyPr/>
                    <a:lstStyle/>
                    <a:p>
                      <a:r>
                        <a:rPr lang="uk-UA" sz="1300" kern="1200" dirty="0">
                          <a:solidFill>
                            <a:schemeClr val="dk1"/>
                          </a:solidFill>
                          <a:effectLst/>
                          <a:latin typeface="Arial" panose="020B0604020202020204" pitchFamily="34" charset="0"/>
                          <a:ea typeface="+mn-ea"/>
                          <a:cs typeface="Arial" panose="020B0604020202020204" pitchFamily="34" charset="0"/>
                        </a:rPr>
                        <a:t>Проектом передбачена заміна частини двох ниток напірного каналізаційного колектору головної КНС 2а міста разом з </a:t>
                      </a:r>
                      <a:r>
                        <a:rPr lang="uk-UA" sz="1300" kern="1200" dirty="0" err="1">
                          <a:solidFill>
                            <a:schemeClr val="dk1"/>
                          </a:solidFill>
                          <a:effectLst/>
                          <a:latin typeface="Arial" panose="020B0604020202020204" pitchFamily="34" charset="0"/>
                          <a:ea typeface="+mn-ea"/>
                          <a:cs typeface="Arial" panose="020B0604020202020204" pitchFamily="34" charset="0"/>
                        </a:rPr>
                        <a:t>запірно</a:t>
                      </a:r>
                      <a:r>
                        <a:rPr lang="uk-UA" sz="1300" kern="1200" dirty="0">
                          <a:solidFill>
                            <a:schemeClr val="dk1"/>
                          </a:solidFill>
                          <a:effectLst/>
                          <a:latin typeface="Arial" panose="020B0604020202020204" pitchFamily="34" charset="0"/>
                          <a:ea typeface="+mn-ea"/>
                          <a:cs typeface="Arial" panose="020B0604020202020204" pitchFamily="34" charset="0"/>
                        </a:rPr>
                        <a:t>-регулювальною арматурою</a:t>
                      </a:r>
                      <a:endParaRPr lang="ru-RU" sz="1300" dirty="0">
                        <a:latin typeface="Arial" panose="020B0604020202020204" pitchFamily="34" charset="0"/>
                        <a:cs typeface="Arial" panose="020B0604020202020204" pitchFamily="34" charset="0"/>
                      </a:endParaRPr>
                    </a:p>
                  </a:txBody>
                  <a:tcPr/>
                </a:tc>
                <a:tc>
                  <a:txBody>
                    <a:bodyPr/>
                    <a:lstStyle/>
                    <a:p>
                      <a:r>
                        <a:rPr lang="uk-UA" sz="1300" dirty="0">
                          <a:solidFill>
                            <a:schemeClr val="tx1"/>
                          </a:solidFill>
                          <a:latin typeface="Arial" panose="020B0604020202020204" pitchFamily="34" charset="0"/>
                          <a:cs typeface="Arial" panose="020B0604020202020204" pitchFamily="34" charset="0"/>
                        </a:rPr>
                        <a:t>В.1.Територія на чистому Дніпрі</a:t>
                      </a:r>
                      <a:endParaRPr lang="ru-RU" sz="1300" dirty="0">
                        <a:solidFill>
                          <a:schemeClr val="tx1"/>
                        </a:solidFill>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2020</a:t>
                      </a:r>
                      <a:endParaRPr lang="ru-RU" sz="1300" dirty="0">
                        <a:latin typeface="Arial" panose="020B0604020202020204" pitchFamily="34" charset="0"/>
                        <a:cs typeface="Arial" panose="020B0604020202020204" pitchFamily="34" charset="0"/>
                      </a:endParaRPr>
                    </a:p>
                  </a:txBody>
                  <a:tcPr/>
                </a:tc>
                <a:tc>
                  <a:txBody>
                    <a:bodyPr/>
                    <a:lstStyle/>
                    <a:p>
                      <a:pPr>
                        <a:spcAft>
                          <a:spcPts val="0"/>
                        </a:spcAft>
                      </a:pPr>
                      <a:r>
                        <a:rPr lang="uk-UA" sz="1300" dirty="0">
                          <a:effectLst/>
                          <a:latin typeface="Arial" panose="020B0604020202020204" pitchFamily="34" charset="0"/>
                          <a:ea typeface="Times New Roman" panose="02020603050405020304" pitchFamily="18" charset="0"/>
                          <a:cs typeface="Arial" panose="020B0604020202020204" pitchFamily="34" charset="0"/>
                        </a:rPr>
                        <a:t>5,9 </a:t>
                      </a:r>
                      <a:r>
                        <a:rPr lang="uk-UA" sz="1300" dirty="0" err="1">
                          <a:effectLst/>
                          <a:latin typeface="Arial" panose="020B0604020202020204" pitchFamily="34" charset="0"/>
                          <a:ea typeface="Times New Roman" panose="02020603050405020304" pitchFamily="18" charset="0"/>
                          <a:cs typeface="Arial" panose="020B0604020202020204" pitchFamily="34" charset="0"/>
                        </a:rPr>
                        <a:t>млн.грн</a:t>
                      </a:r>
                      <a:r>
                        <a:rPr lang="uk-UA" sz="1300" dirty="0">
                          <a:effectLst/>
                          <a:latin typeface="Arial" panose="020B0604020202020204" pitchFamily="34" charset="0"/>
                          <a:ea typeface="Times New Roman" panose="02020603050405020304" pitchFamily="18"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5004387"/>
                  </a:ext>
                </a:extLst>
              </a:tr>
              <a:tr h="1254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Реконструкція напірного каналізаційного </a:t>
                      </a:r>
                      <a:r>
                        <a:rPr lang="uk-UA" sz="13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колектора</a:t>
                      </a:r>
                      <a:r>
                        <a:rPr lang="uk-UA"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через Північно-Кримський канал </a:t>
                      </a:r>
                      <a:endParaRPr lang="ru-RU" sz="1300" dirty="0">
                        <a:latin typeface="Arial" panose="020B0604020202020204" pitchFamily="34" charset="0"/>
                        <a:cs typeface="Arial" panose="020B0604020202020204" pitchFamily="34" charset="0"/>
                      </a:endParaRPr>
                    </a:p>
                  </a:txBody>
                  <a:tcPr/>
                </a:tc>
                <a:tc>
                  <a:txBody>
                    <a:bodyPr/>
                    <a:lstStyle/>
                    <a:p>
                      <a:r>
                        <a:rPr lang="uk-UA" sz="1300" kern="1200" dirty="0">
                          <a:solidFill>
                            <a:schemeClr val="dk1"/>
                          </a:solidFill>
                          <a:effectLst/>
                          <a:latin typeface="Arial" panose="020B0604020202020204" pitchFamily="34" charset="0"/>
                          <a:ea typeface="+mn-ea"/>
                          <a:cs typeface="Arial" panose="020B0604020202020204" pitchFamily="34" charset="0"/>
                        </a:rPr>
                        <a:t>По колектору перекачуються стічні води з міста </a:t>
                      </a:r>
                      <a:r>
                        <a:rPr lang="uk-UA" sz="1300" kern="1200" dirty="0" err="1">
                          <a:solidFill>
                            <a:schemeClr val="dk1"/>
                          </a:solidFill>
                          <a:effectLst/>
                          <a:latin typeface="Arial" panose="020B0604020202020204" pitchFamily="34" charset="0"/>
                          <a:ea typeface="+mn-ea"/>
                          <a:cs typeface="Arial" panose="020B0604020202020204" pitchFamily="34" charset="0"/>
                        </a:rPr>
                        <a:t>Таврійськ</a:t>
                      </a:r>
                      <a:r>
                        <a:rPr lang="uk-UA" sz="1300" kern="1200" dirty="0">
                          <a:solidFill>
                            <a:schemeClr val="dk1"/>
                          </a:solidFill>
                          <a:effectLst/>
                          <a:latin typeface="Arial" panose="020B0604020202020204" pitchFamily="34" charset="0"/>
                          <a:ea typeface="+mn-ea"/>
                          <a:cs typeface="Arial" panose="020B0604020202020204" pitchFamily="34" charset="0"/>
                        </a:rPr>
                        <a:t> на очисні споруди каналізації </a:t>
                      </a:r>
                      <a:r>
                        <a:rPr lang="uk-UA" sz="1300" kern="1200" dirty="0" err="1">
                          <a:solidFill>
                            <a:schemeClr val="dk1"/>
                          </a:solidFill>
                          <a:effectLst/>
                          <a:latin typeface="Arial" panose="020B0604020202020204" pitchFamily="34" charset="0"/>
                          <a:ea typeface="+mn-ea"/>
                          <a:cs typeface="Arial" panose="020B0604020202020204" pitchFamily="34" charset="0"/>
                        </a:rPr>
                        <a:t>м.Нова</a:t>
                      </a:r>
                      <a:r>
                        <a:rPr lang="uk-UA" sz="1300" kern="1200" dirty="0">
                          <a:solidFill>
                            <a:schemeClr val="dk1"/>
                          </a:solidFill>
                          <a:effectLst/>
                          <a:latin typeface="Arial" panose="020B0604020202020204" pitchFamily="34" charset="0"/>
                          <a:ea typeface="+mn-ea"/>
                          <a:cs typeface="Arial" panose="020B0604020202020204" pitchFamily="34" charset="0"/>
                        </a:rPr>
                        <a:t> Каховка для подальшої очистки. У зв’язку з тим, що колектор перетинає по </a:t>
                      </a:r>
                      <a:r>
                        <a:rPr lang="uk-UA" sz="1300" kern="1200" dirty="0" err="1">
                          <a:solidFill>
                            <a:schemeClr val="dk1"/>
                          </a:solidFill>
                          <a:effectLst/>
                          <a:latin typeface="Arial" panose="020B0604020202020204" pitchFamily="34" charset="0"/>
                          <a:ea typeface="+mn-ea"/>
                          <a:cs typeface="Arial" panose="020B0604020202020204" pitchFamily="34" charset="0"/>
                        </a:rPr>
                        <a:t>дну</a:t>
                      </a:r>
                      <a:r>
                        <a:rPr lang="uk-UA" sz="1300" kern="1200" dirty="0">
                          <a:solidFill>
                            <a:schemeClr val="dk1"/>
                          </a:solidFill>
                          <a:effectLst/>
                          <a:latin typeface="Arial" panose="020B0604020202020204" pitchFamily="34" charset="0"/>
                          <a:ea typeface="+mn-ea"/>
                          <a:cs typeface="Arial" panose="020B0604020202020204" pitchFamily="34" charset="0"/>
                        </a:rPr>
                        <a:t> північний зрошувальний канал напірний колектор (дюкер) потребує негайної реконструкції</a:t>
                      </a:r>
                      <a:endParaRPr lang="uk-UA" sz="13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solidFill>
                            <a:schemeClr val="tx1"/>
                          </a:solidFill>
                          <a:latin typeface="Arial" panose="020B0604020202020204" pitchFamily="34" charset="0"/>
                          <a:cs typeface="Arial" panose="020B0604020202020204" pitchFamily="34" charset="0"/>
                        </a:rPr>
                        <a:t>В.1.Територія на чистому Дніпрі</a:t>
                      </a:r>
                      <a:endParaRPr lang="ru-RU" sz="1300"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2020</a:t>
                      </a: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4,5 </a:t>
                      </a:r>
                      <a:r>
                        <a:rPr lang="uk-UA" sz="1300" dirty="0" err="1">
                          <a:latin typeface="Arial" panose="020B0604020202020204" pitchFamily="34" charset="0"/>
                          <a:cs typeface="Arial" panose="020B0604020202020204" pitchFamily="34" charset="0"/>
                        </a:rPr>
                        <a:t>млн.грн</a:t>
                      </a:r>
                      <a:r>
                        <a:rPr lang="uk-UA" sz="1300" dirty="0">
                          <a:latin typeface="Arial" panose="020B0604020202020204" pitchFamily="34" charset="0"/>
                          <a:cs typeface="Arial" panose="020B0604020202020204" pitchFamily="34" charset="0"/>
                        </a:rPr>
                        <a:t>.</a:t>
                      </a:r>
                      <a:endParaRPr lang="ru-RU"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1778214"/>
                  </a:ext>
                </a:extLst>
              </a:tr>
              <a:tr h="2059723">
                <a:tc>
                  <a:txBody>
                    <a:bodyPr/>
                    <a:lstStyle/>
                    <a:p>
                      <a:r>
                        <a:rPr lang="uk-UA" sz="1300" kern="1200" dirty="0">
                          <a:solidFill>
                            <a:schemeClr val="dk1"/>
                          </a:solidFill>
                          <a:effectLst/>
                          <a:latin typeface="Arial" panose="020B0604020202020204" pitchFamily="34" charset="0"/>
                          <a:ea typeface="+mn-ea"/>
                          <a:cs typeface="Arial" panose="020B0604020202020204" pitchFamily="34" charset="0"/>
                        </a:rPr>
                        <a:t>Будівництво мереж водопостачання МКР «Сосновий»</a:t>
                      </a:r>
                      <a:endParaRPr lang="ru-RU" sz="13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uk-UA" sz="1300" kern="1200" dirty="0">
                          <a:solidFill>
                            <a:schemeClr val="dk1"/>
                          </a:solidFill>
                          <a:effectLst/>
                          <a:latin typeface="Arial" panose="020B0604020202020204" pitchFamily="34" charset="0"/>
                          <a:ea typeface="+mn-ea"/>
                          <a:cs typeface="Arial" panose="020B0604020202020204" pitchFamily="34" charset="0"/>
                        </a:rPr>
                        <a:t>Проект передбачає будівництво мереж водопостачання МКР «Сосновий» шляхом </a:t>
                      </a:r>
                    </a:p>
                    <a:p>
                      <a:r>
                        <a:rPr lang="uk-UA" sz="1300" kern="1200" dirty="0">
                          <a:solidFill>
                            <a:schemeClr val="dk1"/>
                          </a:solidFill>
                          <a:effectLst/>
                          <a:latin typeface="Arial" panose="020B0604020202020204" pitchFamily="34" charset="0"/>
                          <a:ea typeface="+mn-ea"/>
                          <a:cs typeface="Arial" panose="020B0604020202020204" pitchFamily="34" charset="0"/>
                        </a:rPr>
                        <a:t>прокладених окремих водопроводів від існуючої мережі водопостачання, які прийшли у непридатність</a:t>
                      </a:r>
                    </a:p>
                    <a:p>
                      <a:endParaRPr lang="uk-UA" sz="1300" kern="1200" dirty="0">
                        <a:solidFill>
                          <a:schemeClr val="dk1"/>
                        </a:solidFill>
                        <a:effectLst/>
                        <a:latin typeface="Arial" panose="020B0604020202020204" pitchFamily="34" charset="0"/>
                        <a:ea typeface="+mn-ea"/>
                        <a:cs typeface="Arial" panose="020B0604020202020204" pitchFamily="34" charset="0"/>
                      </a:endParaRPr>
                    </a:p>
                    <a:p>
                      <a:endParaRPr lang="uk-UA" sz="1300" kern="1200" dirty="0">
                        <a:solidFill>
                          <a:schemeClr val="dk1"/>
                        </a:solidFill>
                        <a:effectLst/>
                        <a:latin typeface="Arial" panose="020B0604020202020204" pitchFamily="34" charset="0"/>
                        <a:ea typeface="+mn-ea"/>
                        <a:cs typeface="Arial" panose="020B0604020202020204" pitchFamily="34" charset="0"/>
                      </a:endParaRPr>
                    </a:p>
                    <a:p>
                      <a:endParaRPr lang="ru-RU" sz="13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solidFill>
                            <a:schemeClr val="tx1"/>
                          </a:solidFill>
                          <a:latin typeface="Arial" panose="020B0604020202020204" pitchFamily="34" charset="0"/>
                          <a:cs typeface="Arial" panose="020B0604020202020204" pitchFamily="34" charset="0"/>
                        </a:rPr>
                        <a:t>В.1.Територія на чистому Дніпрі</a:t>
                      </a:r>
                      <a:endParaRPr lang="ru-RU" sz="1300" dirty="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2020</a:t>
                      </a: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2,5 </a:t>
                      </a:r>
                      <a:r>
                        <a:rPr lang="uk-UA" sz="1300" dirty="0" err="1">
                          <a:latin typeface="Arial" panose="020B0604020202020204" pitchFamily="34" charset="0"/>
                          <a:cs typeface="Arial" panose="020B0604020202020204" pitchFamily="34" charset="0"/>
                        </a:rPr>
                        <a:t>млн.грн</a:t>
                      </a:r>
                      <a:r>
                        <a:rPr lang="uk-UA" sz="1300" dirty="0">
                          <a:latin typeface="Arial" panose="020B0604020202020204" pitchFamily="34" charset="0"/>
                          <a:cs typeface="Arial" panose="020B0604020202020204" pitchFamily="34" charset="0"/>
                        </a:rPr>
                        <a:t>.</a:t>
                      </a:r>
                      <a:endParaRPr lang="ru-RU"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718889"/>
                  </a:ext>
                </a:extLst>
              </a:tr>
            </a:tbl>
          </a:graphicData>
        </a:graphic>
      </p:graphicFrame>
      <p:pic>
        <p:nvPicPr>
          <p:cNvPr id="5" name="Picture 2" descr="ÐÐ°ÑÑÐ¸Ð½ÐºÐ¸ Ð¿Ð¾ Ð·Ð°Ð¿ÑÐ¾ÑÑ ÐºÐ°ÑÑÐ¸Ð½ÐºÐ¸ ÑÐ»Ð°Ð³Ð° ÑÐºÑÐ°Ð¸Ð½Ñ,">
            <a:extLst>
              <a:ext uri="{FF2B5EF4-FFF2-40B4-BE49-F238E27FC236}">
                <a16:creationId xmlns:a16="http://schemas.microsoft.com/office/drawing/2014/main" id="{1F10A066-A78B-47B5-8B3C-33CAAAFF6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Рисунок1">
            <a:extLst>
              <a:ext uri="{FF2B5EF4-FFF2-40B4-BE49-F238E27FC236}">
                <a16:creationId xmlns:a16="http://schemas.microsoft.com/office/drawing/2014/main" id="{ADBD424B-3799-47DC-B677-CB7ACF693EF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ÑÑÐ¸Ð½ÐºÐ¸ Ð¿Ð¾ Ð·Ð°Ð¿ÑÐ¾ÑÑ ÐºÐ°ÑÑÐ¸Ð½ÐºÐ¸ ÑÐ»Ð°Ð³Ð° ÑÐºÑÐ°Ð¸Ð½Ñ,">
            <a:extLst>
              <a:ext uri="{FF2B5EF4-FFF2-40B4-BE49-F238E27FC236}">
                <a16:creationId xmlns:a16="http://schemas.microsoft.com/office/drawing/2014/main" id="{D1FCB0D1-9F9A-4455-AA49-09A4010F7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EF2265E3-E681-4A4E-AC18-B68F6753FFEE}"/>
              </a:ext>
            </a:extLst>
          </p:cNvPr>
          <p:cNvSpPr>
            <a:spLocks noGrp="1"/>
          </p:cNvSpPr>
          <p:nvPr>
            <p:ph type="title"/>
          </p:nvPr>
        </p:nvSpPr>
        <p:spPr>
          <a:xfrm>
            <a:off x="1384598" y="722343"/>
            <a:ext cx="7130752" cy="572642"/>
          </a:xfrm>
        </p:spPr>
        <p:txBody>
          <a:bodyPr>
            <a:noAutofit/>
          </a:bodyPr>
          <a:lstStyle/>
          <a:p>
            <a:pPr algn="ctr"/>
            <a:r>
              <a:rPr lang="ru-RU" sz="1800" dirty="0">
                <a:latin typeface="Arial" panose="020B0604020202020204" pitchFamily="34" charset="0"/>
                <a:cs typeface="Arial" panose="020B0604020202020204" pitchFamily="34" charset="0"/>
              </a:rPr>
              <a:t>Портфель</a:t>
            </a:r>
            <a:r>
              <a:rPr lang="uk-UA" sz="1800" dirty="0">
                <a:latin typeface="Arial" panose="020B0604020202020204" pitchFamily="34" charset="0"/>
                <a:cs typeface="Arial" panose="020B0604020202020204" pitchFamily="34" charset="0"/>
              </a:rPr>
              <a:t> основних амбітних проектів за стратегічним напрямком </a:t>
            </a:r>
            <a:r>
              <a:rPr lang="uk-UA" sz="1800" dirty="0" err="1">
                <a:latin typeface="Arial" panose="020B0604020202020204" pitchFamily="34" charset="0"/>
                <a:cs typeface="Arial" panose="020B0604020202020204" pitchFamily="34" charset="0"/>
              </a:rPr>
              <a:t>В.«Еко</a:t>
            </a:r>
            <a:r>
              <a:rPr lang="uk-UA" sz="1800" dirty="0">
                <a:latin typeface="Arial" panose="020B0604020202020204" pitchFamily="34" charset="0"/>
                <a:cs typeface="Arial" panose="020B0604020202020204" pitchFamily="34" charset="0"/>
              </a:rPr>
              <a:t>-територія»</a:t>
            </a:r>
            <a:endParaRPr lang="ru-RU" sz="1800" dirty="0">
              <a:latin typeface="Arial" panose="020B0604020202020204" pitchFamily="34" charset="0"/>
              <a:cs typeface="Arial" panose="020B0604020202020204" pitchFamily="34" charset="0"/>
            </a:endParaRPr>
          </a:p>
        </p:txBody>
      </p:sp>
      <p:sp>
        <p:nvSpPr>
          <p:cNvPr id="4" name="Объект 3">
            <a:extLst>
              <a:ext uri="{FF2B5EF4-FFF2-40B4-BE49-F238E27FC236}">
                <a16:creationId xmlns:a16="http://schemas.microsoft.com/office/drawing/2014/main" id="{31E3FDE7-D62F-47BE-8920-7AA168D29DF7}"/>
              </a:ext>
            </a:extLst>
          </p:cNvPr>
          <p:cNvSpPr>
            <a:spLocks noGrp="1"/>
          </p:cNvSpPr>
          <p:nvPr>
            <p:ph idx="1"/>
          </p:nvPr>
        </p:nvSpPr>
        <p:spPr/>
        <p:txBody>
          <a:bodyPr/>
          <a:lstStyle/>
          <a:p>
            <a:endParaRPr lang="ru-RU"/>
          </a:p>
        </p:txBody>
      </p:sp>
      <p:graphicFrame>
        <p:nvGraphicFramePr>
          <p:cNvPr id="6" name="Объект 7">
            <a:extLst>
              <a:ext uri="{FF2B5EF4-FFF2-40B4-BE49-F238E27FC236}">
                <a16:creationId xmlns:a16="http://schemas.microsoft.com/office/drawing/2014/main" id="{0617D4D5-F194-4C03-AE3C-F3DBC6A58BFF}"/>
              </a:ext>
            </a:extLst>
          </p:cNvPr>
          <p:cNvGraphicFramePr>
            <a:graphicFrameLocks/>
          </p:cNvGraphicFramePr>
          <p:nvPr>
            <p:extLst>
              <p:ext uri="{D42A27DB-BD31-4B8C-83A1-F6EECF244321}">
                <p14:modId xmlns:p14="http://schemas.microsoft.com/office/powerpoint/2010/main" val="1550291025"/>
              </p:ext>
            </p:extLst>
          </p:nvPr>
        </p:nvGraphicFramePr>
        <p:xfrm>
          <a:off x="0" y="1294985"/>
          <a:ext cx="9143999" cy="5563016"/>
        </p:xfrm>
        <a:graphic>
          <a:graphicData uri="http://schemas.openxmlformats.org/drawingml/2006/table">
            <a:tbl>
              <a:tblPr firstRow="1" bandRow="1">
                <a:tableStyleId>{5C22544A-7EE6-4342-B048-85BDC9FD1C3A}</a:tableStyleId>
              </a:tblPr>
              <a:tblGrid>
                <a:gridCol w="1786330">
                  <a:extLst>
                    <a:ext uri="{9D8B030D-6E8A-4147-A177-3AD203B41FA5}">
                      <a16:colId xmlns:a16="http://schemas.microsoft.com/office/drawing/2014/main" val="541388649"/>
                    </a:ext>
                  </a:extLst>
                </a:gridCol>
                <a:gridCol w="3550561">
                  <a:extLst>
                    <a:ext uri="{9D8B030D-6E8A-4147-A177-3AD203B41FA5}">
                      <a16:colId xmlns:a16="http://schemas.microsoft.com/office/drawing/2014/main" val="607114061"/>
                    </a:ext>
                  </a:extLst>
                </a:gridCol>
                <a:gridCol w="1473935">
                  <a:extLst>
                    <a:ext uri="{9D8B030D-6E8A-4147-A177-3AD203B41FA5}">
                      <a16:colId xmlns:a16="http://schemas.microsoft.com/office/drawing/2014/main" val="1660883334"/>
                    </a:ext>
                  </a:extLst>
                </a:gridCol>
                <a:gridCol w="978427">
                  <a:extLst>
                    <a:ext uri="{9D8B030D-6E8A-4147-A177-3AD203B41FA5}">
                      <a16:colId xmlns:a16="http://schemas.microsoft.com/office/drawing/2014/main" val="3231521518"/>
                    </a:ext>
                  </a:extLst>
                </a:gridCol>
                <a:gridCol w="1354746">
                  <a:extLst>
                    <a:ext uri="{9D8B030D-6E8A-4147-A177-3AD203B41FA5}">
                      <a16:colId xmlns:a16="http://schemas.microsoft.com/office/drawing/2014/main" val="2630329794"/>
                    </a:ext>
                  </a:extLst>
                </a:gridCol>
              </a:tblGrid>
              <a:tr h="471661">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Назва проекту</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Короткий опис</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Стратегічна ціль</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Період реалізації</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Орієнтована вартість  </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8462387"/>
                  </a:ext>
                </a:extLst>
              </a:tr>
              <a:tr h="1603646">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Влаштування вузлів комерційного обліку питної холодної води житлових будинків </a:t>
                      </a:r>
                      <a:r>
                        <a:rPr lang="uk-UA" sz="1200" kern="1200" dirty="0" err="1">
                          <a:solidFill>
                            <a:schemeClr val="dk1"/>
                          </a:solidFill>
                          <a:effectLst/>
                          <a:latin typeface="Arial" panose="020B0604020202020204" pitchFamily="34" charset="0"/>
                          <a:ea typeface="+mn-ea"/>
                          <a:cs typeface="Arial" panose="020B0604020202020204" pitchFamily="34" charset="0"/>
                        </a:rPr>
                        <a:t>м.Нова</a:t>
                      </a:r>
                      <a:r>
                        <a:rPr lang="uk-UA" sz="1200" kern="1200" dirty="0">
                          <a:solidFill>
                            <a:schemeClr val="dk1"/>
                          </a:solidFill>
                          <a:effectLst/>
                          <a:latin typeface="Arial" panose="020B0604020202020204" pitchFamily="34" charset="0"/>
                          <a:ea typeface="+mn-ea"/>
                          <a:cs typeface="Arial" panose="020B0604020202020204" pitchFamily="34" charset="0"/>
                        </a:rPr>
                        <a:t> Каховка</a:t>
                      </a:r>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Вузлами комерційного обліку обладнуються всі вводи зовнішніх інженерних мереж у будівлі. Завдяки такому підходу буде відомо який обсяг послуг споживає кожний будинок та кожна квартира. Різниця між загальним обсягом спожитих послуг та сумою спожитих послуг усіма квартирами буде вказувати на розмір втрат послуг всередині будинку</a:t>
                      </a:r>
                      <a:endParaRPr lang="ru-RU"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solidFill>
                            <a:schemeClr val="tx1"/>
                          </a:solidFill>
                          <a:latin typeface="Arial" panose="020B0604020202020204" pitchFamily="34" charset="0"/>
                          <a:cs typeface="Arial" panose="020B0604020202020204" pitchFamily="34" charset="0"/>
                        </a:rPr>
                        <a:t>В.1.Територія на чистому Дніпрі</a:t>
                      </a:r>
                      <a:endParaRPr lang="ru-RU" sz="1200" dirty="0">
                        <a:solidFill>
                          <a:schemeClr val="tx1"/>
                        </a:solidFill>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2019</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15,6 </a:t>
                      </a:r>
                      <a:r>
                        <a:rPr lang="uk-UA" sz="1200" dirty="0" err="1">
                          <a:latin typeface="Arial" panose="020B0604020202020204" pitchFamily="34" charset="0"/>
                          <a:cs typeface="Arial" panose="020B0604020202020204" pitchFamily="34" charset="0"/>
                        </a:rPr>
                        <a:t>млн.грн</a:t>
                      </a:r>
                      <a:r>
                        <a:rPr lang="uk-UA" sz="1200" dirty="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004387"/>
                  </a:ext>
                </a:extLst>
              </a:tr>
              <a:tr h="22613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kern="1200" dirty="0">
                          <a:solidFill>
                            <a:schemeClr val="dk1"/>
                          </a:solidFill>
                          <a:effectLst/>
                          <a:latin typeface="Arial" panose="020B0604020202020204" pitchFamily="34" charset="0"/>
                          <a:ea typeface="+mn-ea"/>
                          <a:cs typeface="Arial" panose="020B0604020202020204" pitchFamily="34" charset="0"/>
                        </a:rPr>
                        <a:t>Будівництво комплексу з переробки твердих побутових відходів</a:t>
                      </a:r>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Стан накопичення твердих побутових відходів міста потребує створення сучасної системи управління відходами та поліпшення санітарного стану міста за рахунок їх утилізації та визначення необхідності створення нового полігону захоронення відходів та ліквідації стихійних звалищ. На вирішення проблеми необхідно розробити проект «Будівництво комплексу з переробки твердих побутових відходів», що передбачає безвідходну утилізацію твердих побутових відходів</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В.2.Територія зелених технологій</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до 2020</a:t>
                      </a:r>
                      <a:endParaRPr lang="ru-RU" sz="1200" dirty="0">
                        <a:latin typeface="Arial" panose="020B0604020202020204" pitchFamily="34" charset="0"/>
                        <a:cs typeface="Arial" panose="020B0604020202020204" pitchFamily="34" charset="0"/>
                      </a:endParaRPr>
                    </a:p>
                  </a:txBody>
                  <a:tcPr/>
                </a:tc>
                <a:tc>
                  <a:txBody>
                    <a:bodyPr/>
                    <a:lstStyle/>
                    <a:p>
                      <a:pPr>
                        <a:spcAft>
                          <a:spcPts val="0"/>
                        </a:spcAft>
                      </a:pPr>
                      <a:r>
                        <a:rPr lang="uk-UA" sz="1200" dirty="0">
                          <a:effectLst/>
                          <a:latin typeface="Arial" panose="020B0604020202020204" pitchFamily="34" charset="0"/>
                          <a:ea typeface="Times New Roman" panose="02020603050405020304" pitchFamily="18" charset="0"/>
                          <a:cs typeface="Arial" panose="020B0604020202020204" pitchFamily="34" charset="0"/>
                        </a:rPr>
                        <a:t>200,0 </a:t>
                      </a:r>
                      <a:r>
                        <a:rPr lang="uk-UA" sz="1200" dirty="0" err="1">
                          <a:effectLst/>
                          <a:latin typeface="Arial" panose="020B0604020202020204" pitchFamily="34" charset="0"/>
                          <a:ea typeface="Times New Roman" panose="02020603050405020304" pitchFamily="18" charset="0"/>
                          <a:cs typeface="Arial" panose="020B0604020202020204" pitchFamily="34" charset="0"/>
                        </a:rPr>
                        <a:t>млн.грн</a:t>
                      </a:r>
                      <a:r>
                        <a:rPr lang="uk-UA" sz="1200" dirty="0">
                          <a:effectLst/>
                          <a:latin typeface="Arial" panose="020B0604020202020204" pitchFamily="34" charset="0"/>
                          <a:ea typeface="Times New Roman" panose="02020603050405020304" pitchFamily="18"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1778214"/>
                  </a:ext>
                </a:extLst>
              </a:tr>
              <a:tr h="12263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kern="1200" dirty="0">
                          <a:solidFill>
                            <a:schemeClr val="dk1"/>
                          </a:solidFill>
                          <a:effectLst/>
                          <a:latin typeface="Arial" panose="020B0604020202020204" pitchFamily="34" charset="0"/>
                          <a:ea typeface="+mn-ea"/>
                          <a:cs typeface="Arial" panose="020B0604020202020204" pitchFamily="34" charset="0"/>
                        </a:rPr>
                        <a:t>Створення притулку для тварин</a:t>
                      </a:r>
                      <a:endParaRPr lang="ru-RU" sz="1200" dirty="0">
                        <a:latin typeface="Arial" panose="020B0604020202020204" pitchFamily="34" charset="0"/>
                        <a:cs typeface="Arial" panose="020B0604020202020204" pitchFamily="34" charset="0"/>
                      </a:endParaRPr>
                    </a:p>
                  </a:txBody>
                  <a:tcPr/>
                </a:tc>
                <a:tc>
                  <a:txBody>
                    <a:bodyPr/>
                    <a:lstStyle/>
                    <a:p>
                      <a:r>
                        <a:rPr lang="uk-UA" sz="1200" kern="1200" dirty="0">
                          <a:solidFill>
                            <a:schemeClr val="dk1"/>
                          </a:solidFill>
                          <a:effectLst/>
                          <a:latin typeface="Arial" panose="020B0604020202020204" pitchFamily="34" charset="0"/>
                          <a:ea typeface="+mn-ea"/>
                          <a:cs typeface="Arial" panose="020B0604020202020204" pitchFamily="34" charset="0"/>
                        </a:rPr>
                        <a:t>Зграї безпритульних тварин щороку збільшуються, вони можуть бути агресивними та небезпечними для людей та тварин, тому є необхідність у створенні притулку для тварин </a:t>
                      </a:r>
                      <a:endParaRPr lang="uk-UA" sz="12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200" dirty="0">
                          <a:latin typeface="Arial" panose="020B0604020202020204" pitchFamily="34" charset="0"/>
                          <a:cs typeface="Arial" panose="020B0604020202020204" pitchFamily="34" charset="0"/>
                        </a:rPr>
                        <a:t>В.3.Еко-благоустрій</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до 2020</a:t>
                      </a:r>
                      <a:endParaRPr lang="ru-RU" sz="1200" dirty="0">
                        <a:latin typeface="Arial" panose="020B0604020202020204" pitchFamily="34" charset="0"/>
                        <a:cs typeface="Arial" panose="020B0604020202020204" pitchFamily="34" charset="0"/>
                      </a:endParaRPr>
                    </a:p>
                  </a:txBody>
                  <a:tcPr/>
                </a:tc>
                <a:tc>
                  <a:txBody>
                    <a:bodyPr/>
                    <a:lstStyle/>
                    <a:p>
                      <a:r>
                        <a:rPr lang="uk-UA" sz="1200" dirty="0">
                          <a:latin typeface="Arial" panose="020B0604020202020204" pitchFamily="34" charset="0"/>
                          <a:cs typeface="Arial" panose="020B0604020202020204" pitchFamily="34" charset="0"/>
                        </a:rPr>
                        <a:t>В межах виділених асигнувань</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718889"/>
                  </a:ext>
                </a:extLst>
              </a:tr>
            </a:tbl>
          </a:graphicData>
        </a:graphic>
      </p:graphicFrame>
      <p:pic>
        <p:nvPicPr>
          <p:cNvPr id="5" name="Рисунок 4" descr="Картинки по запросу фото газет новой каховки">
            <a:extLst>
              <a:ext uri="{FF2B5EF4-FFF2-40B4-BE49-F238E27FC236}">
                <a16:creationId xmlns:a16="http://schemas.microsoft.com/office/drawing/2014/main" id="{90DD679B-5986-4E15-BA66-A92A0BD891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1"/>
            <a:ext cx="467544" cy="648072"/>
          </a:xfrm>
          <a:prstGeom prst="rect">
            <a:avLst/>
          </a:prstGeom>
          <a:noFill/>
          <a:ln>
            <a:noFill/>
          </a:ln>
        </p:spPr>
      </p:pic>
    </p:spTree>
    <p:extLst>
      <p:ext uri="{BB962C8B-B14F-4D97-AF65-F5344CB8AC3E}">
        <p14:creationId xmlns:p14="http://schemas.microsoft.com/office/powerpoint/2010/main" val="35082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5">
            <a:extLst>
              <a:ext uri="{FF2B5EF4-FFF2-40B4-BE49-F238E27FC236}">
                <a16:creationId xmlns:a16="http://schemas.microsoft.com/office/drawing/2014/main" id="{613AF1C2-A6C3-4A06-AF50-15F17421D7BB}"/>
              </a:ext>
            </a:extLst>
          </p:cNvPr>
          <p:cNvGraphicFramePr>
            <a:graphicFrameLocks/>
          </p:cNvGraphicFramePr>
          <p:nvPr>
            <p:extLst>
              <p:ext uri="{D42A27DB-BD31-4B8C-83A1-F6EECF244321}">
                <p14:modId xmlns:p14="http://schemas.microsoft.com/office/powerpoint/2010/main" val="2824832278"/>
              </p:ext>
            </p:extLst>
          </p:nvPr>
        </p:nvGraphicFramePr>
        <p:xfrm>
          <a:off x="1043609" y="3789040"/>
          <a:ext cx="2016224" cy="3043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utoShape 10" descr="ÐÐ°ÑÑÐ¸Ð½ÐºÐ¸ Ð¿Ð¾ Ð·Ð°Ð¿ÑÐ¾ÑÑ ÑÐ¾ÑÐ¾ ÐµÐºÐ¾ÑÑÑÐ¸Ð·Ð¼Ñ">
            <a:extLst>
              <a:ext uri="{FF2B5EF4-FFF2-40B4-BE49-F238E27FC236}">
                <a16:creationId xmlns:a16="http://schemas.microsoft.com/office/drawing/2014/main" id="{378D7D8B-D3F0-42B1-98C3-AAE19992588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скругленные углы 14">
            <a:extLst>
              <a:ext uri="{FF2B5EF4-FFF2-40B4-BE49-F238E27FC236}">
                <a16:creationId xmlns:a16="http://schemas.microsoft.com/office/drawing/2014/main" id="{26ED42B1-0B2B-40F3-B49B-0485B3FBECF4}"/>
              </a:ext>
            </a:extLst>
          </p:cNvPr>
          <p:cNvSpPr/>
          <p:nvPr/>
        </p:nvSpPr>
        <p:spPr>
          <a:xfrm>
            <a:off x="467545" y="750570"/>
            <a:ext cx="7956331" cy="598057"/>
          </a:xfrm>
          <a:prstGeom prst="roundRect">
            <a:avLst/>
          </a:prstGeom>
          <a:solidFill>
            <a:schemeClr val="accent5">
              <a:lumMod val="60000"/>
              <a:lumOff val="40000"/>
              <a:alpha val="7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000" b="1" dirty="0">
              <a:solidFill>
                <a:schemeClr val="tx1"/>
              </a:solidFill>
              <a:latin typeface="Arial" panose="020B0604020202020204" pitchFamily="34" charset="0"/>
              <a:cs typeface="Arial" panose="020B0604020202020204" pitchFamily="34" charset="0"/>
            </a:endParaRPr>
          </a:p>
          <a:p>
            <a:pPr lvl="0" algn="ctr"/>
            <a:r>
              <a:rPr lang="uk-UA" sz="2000" b="1" dirty="0">
                <a:solidFill>
                  <a:schemeClr val="tx1"/>
                </a:solidFill>
                <a:latin typeface="Arial" panose="020B0604020202020204" pitchFamily="34" charset="0"/>
                <a:cs typeface="Arial" panose="020B0604020202020204" pitchFamily="34" charset="0"/>
              </a:rPr>
              <a:t>Напрям С.«Інфраструктура </a:t>
            </a:r>
          </a:p>
          <a:p>
            <a:pPr lvl="0" algn="ctr"/>
            <a:r>
              <a:rPr lang="uk-UA" sz="2000" b="1" dirty="0">
                <a:solidFill>
                  <a:schemeClr val="tx1"/>
                </a:solidFill>
                <a:latin typeface="Arial" panose="020B0604020202020204" pitchFamily="34" charset="0"/>
                <a:cs typeface="Arial" panose="020B0604020202020204" pitchFamily="34" charset="0"/>
              </a:rPr>
              <a:t>для розвитку бізнесу та туризму»</a:t>
            </a:r>
            <a:endParaRPr lang="ru-RU" sz="2000" b="1" dirty="0">
              <a:solidFill>
                <a:schemeClr val="tx1"/>
              </a:solidFill>
              <a:latin typeface="Arial" panose="020B0604020202020204" pitchFamily="34" charset="0"/>
              <a:cs typeface="Arial" panose="020B0604020202020204" pitchFamily="34" charset="0"/>
            </a:endParaRPr>
          </a:p>
          <a:p>
            <a:endParaRPr lang="ru-RU" sz="2000" dirty="0"/>
          </a:p>
        </p:txBody>
      </p:sp>
      <p:sp>
        <p:nvSpPr>
          <p:cNvPr id="16" name="Прямоугольник: загнутый угол 15">
            <a:extLst>
              <a:ext uri="{FF2B5EF4-FFF2-40B4-BE49-F238E27FC236}">
                <a16:creationId xmlns:a16="http://schemas.microsoft.com/office/drawing/2014/main" id="{2807E022-B74B-4DFD-93A8-8553137481D5}"/>
              </a:ext>
            </a:extLst>
          </p:cNvPr>
          <p:cNvSpPr/>
          <p:nvPr/>
        </p:nvSpPr>
        <p:spPr>
          <a:xfrm>
            <a:off x="467545" y="1441131"/>
            <a:ext cx="7956331" cy="1699837"/>
          </a:xfrm>
          <a:prstGeom prst="foldedCorner">
            <a:avLst/>
          </a:prstGeom>
          <a:solidFill>
            <a:schemeClr val="accent5">
              <a:lumMod val="60000"/>
              <a:lumOff val="40000"/>
              <a:alpha val="79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tLang="ru-RU"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uk-UA" altLang="ru-RU" sz="14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r>
              <a:rPr lang="uk-UA" altLang="ru-RU" sz="2000" b="1" dirty="0">
                <a:solidFill>
                  <a:schemeClr val="tx1"/>
                </a:solidFill>
                <a:latin typeface="Arial" panose="020B0604020202020204" pitchFamily="34" charset="0"/>
                <a:ea typeface="Calibri" panose="020F0502020204030204" pitchFamily="34" charset="0"/>
                <a:cs typeface="Arial" panose="020B0604020202020204" pitchFamily="34" charset="0"/>
              </a:rPr>
              <a:t>Створення сприятливих умов для залучення приватного інвестиційного капіталу, забезпечення вільного доступу бізнесу до ресурсів громади, створення зон ведення бізнесу, а також підтримка та просування продукції місцевих товаровиробників</a:t>
            </a:r>
            <a:endParaRPr lang="ru-RU" altLang="ru-RU" sz="2000" b="1" dirty="0">
              <a:solidFill>
                <a:schemeClr val="tx1"/>
              </a:solidFill>
              <a:latin typeface="Arial" panose="020B0604020202020204" pitchFamily="34" charset="0"/>
              <a:cs typeface="Arial" panose="020B0604020202020204" pitchFamily="34" charset="0"/>
            </a:endParaRPr>
          </a:p>
          <a:p>
            <a:pPr algn="ctr"/>
            <a:endParaRPr lang="uk-UA" b="1" dirty="0">
              <a:solidFill>
                <a:schemeClr val="tx1"/>
              </a:solidFill>
              <a:latin typeface="Arial" panose="020B0604020202020204" pitchFamily="34" charset="0"/>
              <a:cs typeface="Arial" panose="020B0604020202020204" pitchFamily="34" charset="0"/>
            </a:endParaRPr>
          </a:p>
        </p:txBody>
      </p:sp>
      <p:graphicFrame>
        <p:nvGraphicFramePr>
          <p:cNvPr id="19" name="Объект 5">
            <a:extLst>
              <a:ext uri="{FF2B5EF4-FFF2-40B4-BE49-F238E27FC236}">
                <a16:creationId xmlns:a16="http://schemas.microsoft.com/office/drawing/2014/main" id="{DED279E5-8C13-4D91-B10B-B6397CB6CBE7}"/>
              </a:ext>
            </a:extLst>
          </p:cNvPr>
          <p:cNvGraphicFramePr>
            <a:graphicFrameLocks/>
          </p:cNvGraphicFramePr>
          <p:nvPr>
            <p:extLst>
              <p:ext uri="{D42A27DB-BD31-4B8C-83A1-F6EECF244321}">
                <p14:modId xmlns:p14="http://schemas.microsoft.com/office/powerpoint/2010/main" val="3988075443"/>
              </p:ext>
            </p:extLst>
          </p:nvPr>
        </p:nvGraphicFramePr>
        <p:xfrm>
          <a:off x="431539" y="3209008"/>
          <a:ext cx="8280920" cy="3390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descr="ÐÐ°ÑÑÐ¸Ð½ÐºÐ¸ Ð¿Ð¾ Ð·Ð°Ð¿ÑÐ¾ÑÑ ÐºÐ°ÑÑÐ¸Ð½ÐºÐ¸ ÑÐ»Ð°Ð³Ð° ÑÐºÑÐ°Ð¸Ð½Ñ,">
            <a:extLst>
              <a:ext uri="{FF2B5EF4-FFF2-40B4-BE49-F238E27FC236}">
                <a16:creationId xmlns:a16="http://schemas.microsoft.com/office/drawing/2014/main" id="{65A9A861-8404-4C5E-9E5B-3249269461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Рисунок1">
            <a:extLst>
              <a:ext uri="{FF2B5EF4-FFF2-40B4-BE49-F238E27FC236}">
                <a16:creationId xmlns:a16="http://schemas.microsoft.com/office/drawing/2014/main" id="{FC421F47-1C54-4EEC-A9F7-9E6DFD32B3B6}"/>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8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Graphic spid="1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99589" y="820183"/>
            <a:ext cx="7920111" cy="598865"/>
          </a:xfrm>
        </p:spPr>
        <p:txBody>
          <a:bodyPr>
            <a:normAutofit fontScale="90000"/>
          </a:bodyPr>
          <a:lstStyle/>
          <a:p>
            <a:pPr algn="ctr"/>
            <a:r>
              <a:rPr lang="uk-UA" altLang="ru-RU" sz="3600" b="1" dirty="0">
                <a:latin typeface="Arial" panose="020B0604020202020204" pitchFamily="34" charset="0"/>
                <a:cs typeface="Arial" panose="020B0604020202020204" pitchFamily="34" charset="0"/>
              </a:rPr>
              <a:t>	</a:t>
            </a:r>
            <a:r>
              <a:rPr lang="uk-UA" altLang="ru-RU" sz="2700" b="1" dirty="0">
                <a:latin typeface="Arial" panose="020B0604020202020204" pitchFamily="34" charset="0"/>
                <a:cs typeface="Arial" panose="020B0604020202020204" pitchFamily="34" charset="0"/>
              </a:rPr>
              <a:t>Процес стратегічного планування</a:t>
            </a:r>
            <a:br>
              <a:rPr lang="ru-RU" altLang="ru-RU" sz="3000" b="1" dirty="0"/>
            </a:br>
            <a:endParaRPr lang="ru-RU" altLang="ru-RU" sz="3000" b="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ADB25C87-2916-479B-9EB6-954A0CF4EF2D}"/>
              </a:ext>
            </a:extLst>
          </p:cNvPr>
          <p:cNvSpPr>
            <a:spLocks noChangeArrowheads="1"/>
          </p:cNvSpPr>
          <p:nvPr/>
        </p:nvSpPr>
        <p:spPr bwMode="auto">
          <a:xfrm>
            <a:off x="1824225" y="1263441"/>
            <a:ext cx="2664295" cy="1152160"/>
          </a:xfrm>
          <a:prstGeom prst="ellipse">
            <a:avLst/>
          </a:prstGeom>
          <a:solidFill>
            <a:srgbClr val="008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uk-UA" altLang="ru-RU" sz="1600" b="1" dirty="0">
                <a:solidFill>
                  <a:schemeClr val="bg1"/>
                </a:solidFill>
              </a:rPr>
              <a:t>Профіль громади</a:t>
            </a:r>
            <a:endParaRPr lang="en-US" altLang="ru-RU" sz="1600" b="1" dirty="0">
              <a:solidFill>
                <a:schemeClr val="bg1"/>
              </a:solidFill>
            </a:endParaRPr>
          </a:p>
        </p:txBody>
      </p:sp>
      <p:sp>
        <p:nvSpPr>
          <p:cNvPr id="5" name="Oval 4">
            <a:extLst>
              <a:ext uri="{FF2B5EF4-FFF2-40B4-BE49-F238E27FC236}">
                <a16:creationId xmlns:a16="http://schemas.microsoft.com/office/drawing/2014/main" id="{DAACF875-0722-4D5D-95D0-0B5D81954939}"/>
              </a:ext>
            </a:extLst>
          </p:cNvPr>
          <p:cNvSpPr>
            <a:spLocks noChangeArrowheads="1"/>
          </p:cNvSpPr>
          <p:nvPr/>
        </p:nvSpPr>
        <p:spPr bwMode="auto">
          <a:xfrm>
            <a:off x="4535045" y="1190805"/>
            <a:ext cx="2880320" cy="1201715"/>
          </a:xfrm>
          <a:prstGeom prst="ellipse">
            <a:avLst/>
          </a:prstGeom>
          <a:solidFill>
            <a:srgbClr val="008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uk-UA" altLang="ru-RU" sz="1500" b="1" dirty="0">
                <a:solidFill>
                  <a:schemeClr val="bg1"/>
                </a:solidFill>
              </a:rPr>
              <a:t>Опитування</a:t>
            </a:r>
          </a:p>
        </p:txBody>
      </p:sp>
      <p:sp>
        <p:nvSpPr>
          <p:cNvPr id="6" name="Oval 5">
            <a:extLst>
              <a:ext uri="{FF2B5EF4-FFF2-40B4-BE49-F238E27FC236}">
                <a16:creationId xmlns:a16="http://schemas.microsoft.com/office/drawing/2014/main" id="{EB48639D-9ED2-493B-80BA-41ECCCA5B0D5}"/>
              </a:ext>
            </a:extLst>
          </p:cNvPr>
          <p:cNvSpPr>
            <a:spLocks noChangeArrowheads="1"/>
          </p:cNvSpPr>
          <p:nvPr/>
        </p:nvSpPr>
        <p:spPr bwMode="auto">
          <a:xfrm>
            <a:off x="3083718" y="2187652"/>
            <a:ext cx="2664295" cy="1001145"/>
          </a:xfrm>
          <a:prstGeom prst="ellipse">
            <a:avLst/>
          </a:pr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uk-UA" altLang="ru-RU" sz="1500" b="1" dirty="0">
                <a:solidFill>
                  <a:schemeClr val="bg1"/>
                </a:solidFill>
              </a:rPr>
              <a:t>ІНТЕЛЕКТ Робочої Групи</a:t>
            </a:r>
            <a:endParaRPr lang="en-US" altLang="ru-RU" sz="1500" b="1" dirty="0">
              <a:solidFill>
                <a:schemeClr val="bg1"/>
              </a:solidFill>
            </a:endParaRPr>
          </a:p>
        </p:txBody>
      </p:sp>
      <p:sp>
        <p:nvSpPr>
          <p:cNvPr id="7" name="Line 6">
            <a:extLst>
              <a:ext uri="{FF2B5EF4-FFF2-40B4-BE49-F238E27FC236}">
                <a16:creationId xmlns:a16="http://schemas.microsoft.com/office/drawing/2014/main" id="{DC0498B2-D9B8-456F-8A12-622E3BFADC42}"/>
              </a:ext>
            </a:extLst>
          </p:cNvPr>
          <p:cNvSpPr>
            <a:spLocks noChangeShapeType="1"/>
          </p:cNvSpPr>
          <p:nvPr/>
        </p:nvSpPr>
        <p:spPr bwMode="auto">
          <a:xfrm>
            <a:off x="255374" y="3211866"/>
            <a:ext cx="8712968" cy="29937"/>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Rectangle 21">
            <a:extLst>
              <a:ext uri="{FF2B5EF4-FFF2-40B4-BE49-F238E27FC236}">
                <a16:creationId xmlns:a16="http://schemas.microsoft.com/office/drawing/2014/main" id="{86EB996B-3CFE-4F64-B2F1-992BADCFF317}"/>
              </a:ext>
            </a:extLst>
          </p:cNvPr>
          <p:cNvSpPr>
            <a:spLocks noChangeArrowheads="1"/>
          </p:cNvSpPr>
          <p:nvPr/>
        </p:nvSpPr>
        <p:spPr bwMode="auto">
          <a:xfrm>
            <a:off x="3265402" y="3515140"/>
            <a:ext cx="705840" cy="447004"/>
          </a:xfrm>
          <a:prstGeom prst="rect">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cs-CZ" altLang="ru-RU" sz="2600" dirty="0">
                <a:solidFill>
                  <a:schemeClr val="bg1"/>
                </a:solidFill>
              </a:rPr>
              <a:t>S</a:t>
            </a:r>
          </a:p>
        </p:txBody>
      </p:sp>
      <p:sp>
        <p:nvSpPr>
          <p:cNvPr id="9" name="Rectangle 22">
            <a:extLst>
              <a:ext uri="{FF2B5EF4-FFF2-40B4-BE49-F238E27FC236}">
                <a16:creationId xmlns:a16="http://schemas.microsoft.com/office/drawing/2014/main" id="{B3ECFF11-8F85-4BE9-9B9A-1BA382E84A2F}"/>
              </a:ext>
            </a:extLst>
          </p:cNvPr>
          <p:cNvSpPr>
            <a:spLocks noChangeArrowheads="1"/>
          </p:cNvSpPr>
          <p:nvPr/>
        </p:nvSpPr>
        <p:spPr bwMode="auto">
          <a:xfrm>
            <a:off x="3959676" y="3509903"/>
            <a:ext cx="652182" cy="457719"/>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cs-CZ" altLang="ru-RU" sz="2600" dirty="0">
                <a:solidFill>
                  <a:schemeClr val="bg1"/>
                </a:solidFill>
              </a:rPr>
              <a:t>W</a:t>
            </a:r>
          </a:p>
        </p:txBody>
      </p:sp>
      <p:sp>
        <p:nvSpPr>
          <p:cNvPr id="10" name="Rectangle 23">
            <a:extLst>
              <a:ext uri="{FF2B5EF4-FFF2-40B4-BE49-F238E27FC236}">
                <a16:creationId xmlns:a16="http://schemas.microsoft.com/office/drawing/2014/main" id="{F6961946-99EC-4D6B-95C3-AF79FD042F33}"/>
              </a:ext>
            </a:extLst>
          </p:cNvPr>
          <p:cNvSpPr>
            <a:spLocks noChangeArrowheads="1"/>
          </p:cNvSpPr>
          <p:nvPr/>
        </p:nvSpPr>
        <p:spPr bwMode="auto">
          <a:xfrm>
            <a:off x="4617623" y="3520617"/>
            <a:ext cx="684017" cy="447005"/>
          </a:xfrm>
          <a:prstGeom prst="rect">
            <a:avLst/>
          </a:prstGeom>
          <a:solidFill>
            <a:srgbClr val="008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cs-CZ" altLang="ru-RU" sz="2600" dirty="0">
                <a:solidFill>
                  <a:schemeClr val="bg1"/>
                </a:solidFill>
              </a:rPr>
              <a:t>O</a:t>
            </a:r>
          </a:p>
        </p:txBody>
      </p:sp>
      <p:sp>
        <p:nvSpPr>
          <p:cNvPr id="11" name="Rectangle 24">
            <a:extLst>
              <a:ext uri="{FF2B5EF4-FFF2-40B4-BE49-F238E27FC236}">
                <a16:creationId xmlns:a16="http://schemas.microsoft.com/office/drawing/2014/main" id="{503F087A-2E9E-4F08-A4B5-46781BEFF29A}"/>
              </a:ext>
            </a:extLst>
          </p:cNvPr>
          <p:cNvSpPr>
            <a:spLocks noChangeArrowheads="1"/>
          </p:cNvSpPr>
          <p:nvPr/>
        </p:nvSpPr>
        <p:spPr bwMode="auto">
          <a:xfrm>
            <a:off x="5300115" y="3531949"/>
            <a:ext cx="652182" cy="447004"/>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cs-CZ" altLang="ru-RU" sz="2600" dirty="0">
                <a:solidFill>
                  <a:schemeClr val="bg1"/>
                </a:solidFill>
              </a:rPr>
              <a:t>T</a:t>
            </a:r>
          </a:p>
        </p:txBody>
      </p:sp>
      <p:sp>
        <p:nvSpPr>
          <p:cNvPr id="12" name="AutoShape 25">
            <a:extLst>
              <a:ext uri="{FF2B5EF4-FFF2-40B4-BE49-F238E27FC236}">
                <a16:creationId xmlns:a16="http://schemas.microsoft.com/office/drawing/2014/main" id="{7CB6E304-77BB-437C-8307-22D7FD6D1882}"/>
              </a:ext>
            </a:extLst>
          </p:cNvPr>
          <p:cNvSpPr>
            <a:spLocks noChangeArrowheads="1"/>
          </p:cNvSpPr>
          <p:nvPr/>
        </p:nvSpPr>
        <p:spPr bwMode="auto">
          <a:xfrm>
            <a:off x="4305472" y="3867866"/>
            <a:ext cx="161015" cy="429271"/>
          </a:xfrm>
          <a:prstGeom prst="downArrow">
            <a:avLst>
              <a:gd name="adj1" fmla="val 50000"/>
              <a:gd name="adj2" fmla="val 136275"/>
            </a:avLst>
          </a:prstGeom>
          <a:solidFill>
            <a:srgbClr val="FF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13" name="AutoShape 25">
            <a:extLst>
              <a:ext uri="{FF2B5EF4-FFF2-40B4-BE49-F238E27FC236}">
                <a16:creationId xmlns:a16="http://schemas.microsoft.com/office/drawing/2014/main" id="{142E9AE9-87B0-4AE2-BCB9-32F359212037}"/>
              </a:ext>
            </a:extLst>
          </p:cNvPr>
          <p:cNvSpPr>
            <a:spLocks noChangeArrowheads="1"/>
          </p:cNvSpPr>
          <p:nvPr/>
        </p:nvSpPr>
        <p:spPr bwMode="auto">
          <a:xfrm>
            <a:off x="4299835" y="3112110"/>
            <a:ext cx="177301" cy="447005"/>
          </a:xfrm>
          <a:prstGeom prst="downArrow">
            <a:avLst>
              <a:gd name="adj1" fmla="val 50000"/>
              <a:gd name="adj2" fmla="val 136275"/>
            </a:avLst>
          </a:prstGeom>
          <a:solidFill>
            <a:srgbClr val="FF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dirty="0"/>
          </a:p>
        </p:txBody>
      </p:sp>
      <p:sp>
        <p:nvSpPr>
          <p:cNvPr id="14" name="Rectangle 27">
            <a:extLst>
              <a:ext uri="{FF2B5EF4-FFF2-40B4-BE49-F238E27FC236}">
                <a16:creationId xmlns:a16="http://schemas.microsoft.com/office/drawing/2014/main" id="{4D20AC0B-2CB8-4C8F-AB77-16ECE5E69A29}"/>
              </a:ext>
            </a:extLst>
          </p:cNvPr>
          <p:cNvSpPr>
            <a:spLocks noChangeArrowheads="1"/>
          </p:cNvSpPr>
          <p:nvPr/>
        </p:nvSpPr>
        <p:spPr bwMode="auto">
          <a:xfrm>
            <a:off x="1403648" y="4202859"/>
            <a:ext cx="6094294" cy="44700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500" b="1" dirty="0">
                <a:solidFill>
                  <a:srgbClr val="FFFF00"/>
                </a:solidFill>
              </a:rPr>
              <a:t>СТРАТЕГІЧНЕ БАЧЕННЯ/МІСІЯ НОВОКАХОВСЬКОЇ ГРОМАДИ</a:t>
            </a:r>
            <a:endParaRPr lang="en-US" altLang="ru-RU" sz="1500" b="1" dirty="0">
              <a:solidFill>
                <a:srgbClr val="FFFF00"/>
              </a:solidFill>
            </a:endParaRPr>
          </a:p>
        </p:txBody>
      </p:sp>
      <p:sp>
        <p:nvSpPr>
          <p:cNvPr id="15" name="AutoShape 25">
            <a:extLst>
              <a:ext uri="{FF2B5EF4-FFF2-40B4-BE49-F238E27FC236}">
                <a16:creationId xmlns:a16="http://schemas.microsoft.com/office/drawing/2014/main" id="{0AB7FE9C-5A9A-4249-88C5-19755CCA4696}"/>
              </a:ext>
            </a:extLst>
          </p:cNvPr>
          <p:cNvSpPr>
            <a:spLocks noChangeArrowheads="1"/>
          </p:cNvSpPr>
          <p:nvPr/>
        </p:nvSpPr>
        <p:spPr bwMode="auto">
          <a:xfrm>
            <a:off x="4285767" y="4579805"/>
            <a:ext cx="161015" cy="429271"/>
          </a:xfrm>
          <a:prstGeom prst="downArrow">
            <a:avLst>
              <a:gd name="adj1" fmla="val 50000"/>
              <a:gd name="adj2" fmla="val 136275"/>
            </a:avLst>
          </a:prstGeom>
          <a:solidFill>
            <a:srgbClr val="FF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p>
        </p:txBody>
      </p:sp>
      <p:sp>
        <p:nvSpPr>
          <p:cNvPr id="16" name="Rectangle 27">
            <a:extLst>
              <a:ext uri="{FF2B5EF4-FFF2-40B4-BE49-F238E27FC236}">
                <a16:creationId xmlns:a16="http://schemas.microsoft.com/office/drawing/2014/main" id="{66B79C5F-63DE-4715-99EF-DD2386D3A216}"/>
              </a:ext>
            </a:extLst>
          </p:cNvPr>
          <p:cNvSpPr>
            <a:spLocks noChangeArrowheads="1"/>
          </p:cNvSpPr>
          <p:nvPr/>
        </p:nvSpPr>
        <p:spPr bwMode="auto">
          <a:xfrm>
            <a:off x="374546" y="5621867"/>
            <a:ext cx="1224135" cy="933217"/>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400" b="1" dirty="0">
                <a:solidFill>
                  <a:srgbClr val="FFFF00"/>
                </a:solidFill>
              </a:rPr>
              <a:t>Стратегічні </a:t>
            </a:r>
          </a:p>
          <a:p>
            <a:pPr algn="ctr">
              <a:spcBef>
                <a:spcPct val="0"/>
              </a:spcBef>
              <a:buFontTx/>
              <a:buNone/>
            </a:pPr>
            <a:r>
              <a:rPr lang="uk-UA" altLang="ru-RU" sz="1400" b="1" dirty="0">
                <a:solidFill>
                  <a:srgbClr val="FFFF00"/>
                </a:solidFill>
              </a:rPr>
              <a:t>напрями</a:t>
            </a:r>
            <a:endParaRPr lang="en-US" altLang="ru-RU" sz="1400" b="1" dirty="0">
              <a:solidFill>
                <a:srgbClr val="FFFF00"/>
              </a:solidFill>
            </a:endParaRPr>
          </a:p>
        </p:txBody>
      </p:sp>
      <p:sp>
        <p:nvSpPr>
          <p:cNvPr id="17" name="Rectangle 27">
            <a:extLst>
              <a:ext uri="{FF2B5EF4-FFF2-40B4-BE49-F238E27FC236}">
                <a16:creationId xmlns:a16="http://schemas.microsoft.com/office/drawing/2014/main" id="{A11007EC-5D85-48D6-BC3B-4AB3FB9AA3D5}"/>
              </a:ext>
            </a:extLst>
          </p:cNvPr>
          <p:cNvSpPr>
            <a:spLocks noChangeArrowheads="1"/>
          </p:cNvSpPr>
          <p:nvPr/>
        </p:nvSpPr>
        <p:spPr bwMode="auto">
          <a:xfrm>
            <a:off x="1678864" y="5621867"/>
            <a:ext cx="1061150" cy="923303"/>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400" b="1" dirty="0">
                <a:solidFill>
                  <a:srgbClr val="FFFF00"/>
                </a:solidFill>
              </a:rPr>
              <a:t>Стратегічні</a:t>
            </a:r>
          </a:p>
          <a:p>
            <a:pPr algn="ctr">
              <a:spcBef>
                <a:spcPct val="0"/>
              </a:spcBef>
              <a:buFontTx/>
              <a:buNone/>
            </a:pPr>
            <a:r>
              <a:rPr lang="uk-UA" altLang="ru-RU" sz="1400" b="1" dirty="0">
                <a:solidFill>
                  <a:srgbClr val="FFFF00"/>
                </a:solidFill>
              </a:rPr>
              <a:t> цілі </a:t>
            </a:r>
            <a:endParaRPr lang="en-US" altLang="ru-RU" sz="1400" b="1" dirty="0">
              <a:solidFill>
                <a:srgbClr val="FFFF00"/>
              </a:solidFill>
            </a:endParaRPr>
          </a:p>
        </p:txBody>
      </p:sp>
      <p:sp>
        <p:nvSpPr>
          <p:cNvPr id="18" name="Rectangle 27">
            <a:extLst>
              <a:ext uri="{FF2B5EF4-FFF2-40B4-BE49-F238E27FC236}">
                <a16:creationId xmlns:a16="http://schemas.microsoft.com/office/drawing/2014/main" id="{A698C015-4030-4937-85D9-2A2D102FFD75}"/>
              </a:ext>
            </a:extLst>
          </p:cNvPr>
          <p:cNvSpPr>
            <a:spLocks noChangeArrowheads="1"/>
          </p:cNvSpPr>
          <p:nvPr/>
        </p:nvSpPr>
        <p:spPr bwMode="auto">
          <a:xfrm>
            <a:off x="2815790" y="5621866"/>
            <a:ext cx="1143886" cy="923303"/>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400" b="1" dirty="0">
                <a:solidFill>
                  <a:srgbClr val="FFFF00"/>
                </a:solidFill>
              </a:rPr>
              <a:t>Оперативні </a:t>
            </a:r>
          </a:p>
          <a:p>
            <a:pPr algn="ctr">
              <a:spcBef>
                <a:spcPct val="0"/>
              </a:spcBef>
              <a:buFontTx/>
              <a:buNone/>
            </a:pPr>
            <a:r>
              <a:rPr lang="uk-UA" altLang="ru-RU" sz="1400" b="1" dirty="0">
                <a:solidFill>
                  <a:srgbClr val="FFFF00"/>
                </a:solidFill>
              </a:rPr>
              <a:t>цілі</a:t>
            </a:r>
            <a:endParaRPr lang="en-US" altLang="ru-RU" sz="1400" b="1" dirty="0">
              <a:solidFill>
                <a:srgbClr val="FFFF00"/>
              </a:solidFill>
            </a:endParaRPr>
          </a:p>
        </p:txBody>
      </p:sp>
      <p:sp>
        <p:nvSpPr>
          <p:cNvPr id="19" name="Rectangle 27">
            <a:extLst>
              <a:ext uri="{FF2B5EF4-FFF2-40B4-BE49-F238E27FC236}">
                <a16:creationId xmlns:a16="http://schemas.microsoft.com/office/drawing/2014/main" id="{163CBD9C-EF94-4187-812C-C24650EF7548}"/>
              </a:ext>
            </a:extLst>
          </p:cNvPr>
          <p:cNvSpPr>
            <a:spLocks noChangeArrowheads="1"/>
          </p:cNvSpPr>
          <p:nvPr/>
        </p:nvSpPr>
        <p:spPr bwMode="auto">
          <a:xfrm>
            <a:off x="4044332" y="5631781"/>
            <a:ext cx="1507138" cy="923303"/>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400" b="1" dirty="0">
                <a:solidFill>
                  <a:srgbClr val="FFFF00"/>
                </a:solidFill>
              </a:rPr>
              <a:t>Проекти за </a:t>
            </a:r>
          </a:p>
          <a:p>
            <a:pPr algn="ctr">
              <a:spcBef>
                <a:spcPct val="0"/>
              </a:spcBef>
              <a:buFontTx/>
              <a:buNone/>
            </a:pPr>
            <a:r>
              <a:rPr lang="uk-UA" altLang="ru-RU" sz="1400" b="1" dirty="0">
                <a:solidFill>
                  <a:srgbClr val="FFFF00"/>
                </a:solidFill>
              </a:rPr>
              <a:t>стратегічними</a:t>
            </a:r>
          </a:p>
          <a:p>
            <a:pPr algn="ctr">
              <a:spcBef>
                <a:spcPct val="0"/>
              </a:spcBef>
              <a:buFontTx/>
              <a:buNone/>
            </a:pPr>
            <a:r>
              <a:rPr lang="uk-UA" altLang="ru-RU" sz="1400" b="1" dirty="0">
                <a:solidFill>
                  <a:srgbClr val="FFFF00"/>
                </a:solidFill>
              </a:rPr>
              <a:t> напрямами</a:t>
            </a:r>
            <a:endParaRPr lang="en-US" altLang="ru-RU" sz="1400" b="1" dirty="0">
              <a:solidFill>
                <a:srgbClr val="FFFF00"/>
              </a:solidFill>
            </a:endParaRPr>
          </a:p>
        </p:txBody>
      </p:sp>
      <p:sp>
        <p:nvSpPr>
          <p:cNvPr id="20" name="Rectangle 27">
            <a:extLst>
              <a:ext uri="{FF2B5EF4-FFF2-40B4-BE49-F238E27FC236}">
                <a16:creationId xmlns:a16="http://schemas.microsoft.com/office/drawing/2014/main" id="{2B1612D6-0053-40C6-B7A3-6C3142A2C60D}"/>
              </a:ext>
            </a:extLst>
          </p:cNvPr>
          <p:cNvSpPr>
            <a:spLocks noChangeArrowheads="1"/>
          </p:cNvSpPr>
          <p:nvPr/>
        </p:nvSpPr>
        <p:spPr bwMode="auto">
          <a:xfrm>
            <a:off x="2740014" y="4999432"/>
            <a:ext cx="3384376" cy="44700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500" b="1" dirty="0">
                <a:solidFill>
                  <a:srgbClr val="FFFF00"/>
                </a:solidFill>
              </a:rPr>
              <a:t>План дій</a:t>
            </a:r>
            <a:endParaRPr lang="en-US" altLang="ru-RU" sz="1500" b="1" dirty="0">
              <a:solidFill>
                <a:srgbClr val="FFFF00"/>
              </a:solidFill>
            </a:endParaRPr>
          </a:p>
        </p:txBody>
      </p:sp>
      <p:sp>
        <p:nvSpPr>
          <p:cNvPr id="21" name="Rectangle 27">
            <a:extLst>
              <a:ext uri="{FF2B5EF4-FFF2-40B4-BE49-F238E27FC236}">
                <a16:creationId xmlns:a16="http://schemas.microsoft.com/office/drawing/2014/main" id="{C9C03651-896B-4AB6-A1B4-6991B17E4600}"/>
              </a:ext>
            </a:extLst>
          </p:cNvPr>
          <p:cNvSpPr>
            <a:spLocks noChangeArrowheads="1"/>
          </p:cNvSpPr>
          <p:nvPr/>
        </p:nvSpPr>
        <p:spPr bwMode="auto">
          <a:xfrm>
            <a:off x="5635556" y="5631781"/>
            <a:ext cx="1331682" cy="903469"/>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400" b="1" dirty="0">
                <a:solidFill>
                  <a:srgbClr val="FFFF00"/>
                </a:solidFill>
                <a:cs typeface="Arial" panose="020B0604020202020204" pitchFamily="34" charset="0"/>
              </a:rPr>
              <a:t>Ухвалення</a:t>
            </a:r>
          </a:p>
          <a:p>
            <a:pPr algn="ctr">
              <a:spcBef>
                <a:spcPct val="0"/>
              </a:spcBef>
              <a:buFontTx/>
              <a:buNone/>
            </a:pPr>
            <a:r>
              <a:rPr lang="uk-UA" altLang="ru-RU" sz="1400" b="1" dirty="0">
                <a:solidFill>
                  <a:srgbClr val="FFFF00"/>
                </a:solidFill>
                <a:cs typeface="Arial" panose="020B0604020202020204" pitchFamily="34" charset="0"/>
              </a:rPr>
              <a:t>Стратегії</a:t>
            </a:r>
            <a:endParaRPr lang="en-US" altLang="ru-RU" sz="1400" b="1" dirty="0">
              <a:solidFill>
                <a:srgbClr val="FFFF00"/>
              </a:solidFill>
              <a:cs typeface="Arial" panose="020B0604020202020204" pitchFamily="34" charset="0"/>
            </a:endParaRPr>
          </a:p>
        </p:txBody>
      </p:sp>
      <p:sp>
        <p:nvSpPr>
          <p:cNvPr id="22" name="Rectangle 27">
            <a:extLst>
              <a:ext uri="{FF2B5EF4-FFF2-40B4-BE49-F238E27FC236}">
                <a16:creationId xmlns:a16="http://schemas.microsoft.com/office/drawing/2014/main" id="{AB734AC4-E8FB-46CA-B0AE-A835C5CA3985}"/>
              </a:ext>
            </a:extLst>
          </p:cNvPr>
          <p:cNvSpPr>
            <a:spLocks noChangeArrowheads="1"/>
          </p:cNvSpPr>
          <p:nvPr/>
        </p:nvSpPr>
        <p:spPr bwMode="auto">
          <a:xfrm>
            <a:off x="7051324" y="5621861"/>
            <a:ext cx="1690328" cy="903469"/>
          </a:xfrm>
          <a:prstGeom prst="rect">
            <a:avLst/>
          </a:prstGeom>
          <a:solidFill>
            <a:srgbClr val="7030A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uk-UA" altLang="ru-RU" sz="1400" b="1" dirty="0">
                <a:solidFill>
                  <a:srgbClr val="FFFF00"/>
                </a:solidFill>
              </a:rPr>
              <a:t>Моніторинг та </a:t>
            </a:r>
          </a:p>
          <a:p>
            <a:pPr algn="ctr">
              <a:spcBef>
                <a:spcPct val="0"/>
              </a:spcBef>
              <a:buFontTx/>
              <a:buNone/>
            </a:pPr>
            <a:r>
              <a:rPr lang="uk-UA" altLang="ru-RU" sz="1400" b="1" dirty="0">
                <a:solidFill>
                  <a:srgbClr val="FFFF00"/>
                </a:solidFill>
              </a:rPr>
              <a:t>впровадження </a:t>
            </a:r>
          </a:p>
          <a:p>
            <a:pPr algn="ctr">
              <a:spcBef>
                <a:spcPct val="0"/>
              </a:spcBef>
              <a:buFontTx/>
              <a:buNone/>
            </a:pPr>
            <a:r>
              <a:rPr lang="uk-UA" altLang="ru-RU" sz="1400" b="1" dirty="0">
                <a:solidFill>
                  <a:srgbClr val="FFFF00"/>
                </a:solidFill>
              </a:rPr>
              <a:t>Стратегії</a:t>
            </a:r>
            <a:endParaRPr lang="en-US" altLang="ru-RU" sz="1400" b="1" dirty="0">
              <a:solidFill>
                <a:srgbClr val="FFFF00"/>
              </a:solidFill>
            </a:endParaRPr>
          </a:p>
        </p:txBody>
      </p:sp>
      <p:pic>
        <p:nvPicPr>
          <p:cNvPr id="23" name="Picture 2" descr="ÐÐ°ÑÑÐ¸Ð½ÐºÐ¸ Ð¿Ð¾ Ð·Ð°Ð¿ÑÐ¾ÑÑ ÐºÐ°ÑÑÐ¸Ð½ÐºÐ¸ ÑÐ»Ð°Ð³Ð° ÑÐºÑÐ°Ð¸Ð½Ñ,">
            <a:extLst>
              <a:ext uri="{FF2B5EF4-FFF2-40B4-BE49-F238E27FC236}">
                <a16:creationId xmlns:a16="http://schemas.microsoft.com/office/drawing/2014/main" id="{615FE3FD-B0B1-45A8-B9FC-559635BC9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Рисунок1">
            <a:extLst>
              <a:ext uri="{FF2B5EF4-FFF2-40B4-BE49-F238E27FC236}">
                <a16:creationId xmlns:a16="http://schemas.microsoft.com/office/drawing/2014/main" id="{A8F76E46-3B02-49BB-8544-FA0814A616B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9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3201274836"/>
              </p:ext>
            </p:extLst>
          </p:nvPr>
        </p:nvGraphicFramePr>
        <p:xfrm>
          <a:off x="179512" y="200496"/>
          <a:ext cx="8964488" cy="6457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9028" name="Picture 4" descr="ÐÐ°ÑÑÐ¸Ð½ÐºÐ¸ Ð¿Ð¾ Ð·Ð°Ð¿ÑÐ¾ÑÑ ÑÐ¾ÑÐ¾ ÑÑÑÐ°ÑÐ½Ð¾Ð³Ð¾ ÑÐµÐ½ÑÑÑ Ð½Ð°Ð´Ð°Ð½Ð½Ñ Ð¿Ð¾ÑÐ»ÑÐ³">
            <a:extLst>
              <a:ext uri="{FF2B5EF4-FFF2-40B4-BE49-F238E27FC236}">
                <a16:creationId xmlns:a16="http://schemas.microsoft.com/office/drawing/2014/main" id="{2322C8EE-53D5-4E20-BA57-3BDB66B3CA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4221088"/>
            <a:ext cx="3744416" cy="2220392"/>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467544" y="876276"/>
            <a:ext cx="8280920" cy="86409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000" b="1" dirty="0">
              <a:solidFill>
                <a:schemeClr val="tx1"/>
              </a:solidFill>
              <a:latin typeface="Arial" panose="020B0604020202020204" pitchFamily="34" charset="0"/>
              <a:cs typeface="Arial" panose="020B0604020202020204" pitchFamily="34" charset="0"/>
            </a:endParaRPr>
          </a:p>
          <a:p>
            <a:pPr lvl="0" algn="ctr"/>
            <a:r>
              <a:rPr lang="uk-UA" sz="2000" b="1" dirty="0">
                <a:solidFill>
                  <a:schemeClr val="tx1"/>
                </a:solidFill>
                <a:latin typeface="Arial" panose="020B0604020202020204" pitchFamily="34" charset="0"/>
                <a:cs typeface="Arial" panose="020B0604020202020204" pitchFamily="34" charset="0"/>
              </a:rPr>
              <a:t>Напрям </a:t>
            </a:r>
            <a:r>
              <a:rPr lang="uk-UA" sz="2000" b="1" dirty="0" err="1">
                <a:solidFill>
                  <a:schemeClr val="tx1"/>
                </a:solidFill>
                <a:latin typeface="Arial" panose="020B0604020202020204" pitchFamily="34" charset="0"/>
                <a:cs typeface="Arial" panose="020B0604020202020204" pitchFamily="34" charset="0"/>
              </a:rPr>
              <a:t>С.«Інфраструктура</a:t>
            </a:r>
            <a:r>
              <a:rPr lang="uk-UA" sz="2000" b="1" dirty="0">
                <a:solidFill>
                  <a:schemeClr val="tx1"/>
                </a:solidFill>
                <a:latin typeface="Arial" panose="020B0604020202020204" pitchFamily="34" charset="0"/>
                <a:cs typeface="Arial" panose="020B0604020202020204" pitchFamily="34" charset="0"/>
              </a:rPr>
              <a:t> для розвитку бізнесу та туризму»</a:t>
            </a:r>
            <a:endParaRPr lang="ru-RU" sz="20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5" name="Picture 2" descr="ÐÐ°ÑÑÐ¸Ð½ÐºÐ¸ Ð¿Ð¾ Ð·Ð°Ð¿ÑÐ¾ÑÑ ÐºÐ°ÑÑÐ¸Ð½ÐºÐ¸ ÑÐ»Ð°Ð³Ð° ÑÐºÑÐ°Ð¸Ð½Ñ,">
            <a:extLst>
              <a:ext uri="{FF2B5EF4-FFF2-40B4-BE49-F238E27FC236}">
                <a16:creationId xmlns:a16="http://schemas.microsoft.com/office/drawing/2014/main" id="{BF56F804-2375-47B7-8141-B0EC6BA778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Рисунок1">
            <a:extLst>
              <a:ext uri="{FF2B5EF4-FFF2-40B4-BE49-F238E27FC236}">
                <a16:creationId xmlns:a16="http://schemas.microsoft.com/office/drawing/2014/main" id="{B6D21581-1545-472A-9A66-E8E9C3E22AD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6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9028"/>
                                        </p:tgtEl>
                                        <p:attrNameLst>
                                          <p:attrName>style.visibility</p:attrName>
                                        </p:attrNameLst>
                                      </p:cBhvr>
                                      <p:to>
                                        <p:strVal val="visible"/>
                                      </p:to>
                                    </p:set>
                                    <p:anim calcmode="lin" valueType="num">
                                      <p:cBhvr additive="base">
                                        <p:cTn id="21" dur="500" fill="hold"/>
                                        <p:tgtEl>
                                          <p:spTgt spid="129028"/>
                                        </p:tgtEl>
                                        <p:attrNameLst>
                                          <p:attrName>ppt_x</p:attrName>
                                        </p:attrNameLst>
                                      </p:cBhvr>
                                      <p:tavLst>
                                        <p:tav tm="0">
                                          <p:val>
                                            <p:strVal val="#ppt_x"/>
                                          </p:val>
                                        </p:tav>
                                        <p:tav tm="100000">
                                          <p:val>
                                            <p:strVal val="#ppt_x"/>
                                          </p:val>
                                        </p:tav>
                                      </p:tavLst>
                                    </p:anim>
                                    <p:anim calcmode="lin" valueType="num">
                                      <p:cBhvr additive="base">
                                        <p:cTn id="22"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ÐÐ°ÑÑÐ¸Ð½ÐºÐ¸ Ð¿Ð¾ Ð·Ð°Ð¿ÑÐ¾ÑÑ ÐºÐ°ÑÑÐ¸Ð½ÐºÐ¸ ÑÐ»Ð°Ð³Ð° ÑÐºÑÐ°Ð¸Ð½Ñ,">
            <a:extLst>
              <a:ext uri="{FF2B5EF4-FFF2-40B4-BE49-F238E27FC236}">
                <a16:creationId xmlns:a16="http://schemas.microsoft.com/office/drawing/2014/main" id="{F53774B0-8311-4DCA-80F5-F9D5DCAC9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sp>
        <p:nvSpPr>
          <p:cNvPr id="6" name="Подзаголовок 3">
            <a:extLst>
              <a:ext uri="{FF2B5EF4-FFF2-40B4-BE49-F238E27FC236}">
                <a16:creationId xmlns:a16="http://schemas.microsoft.com/office/drawing/2014/main" id="{09845F60-5F60-458A-B254-2CAA17F44D94}"/>
              </a:ext>
            </a:extLst>
          </p:cNvPr>
          <p:cNvSpPr txBox="1">
            <a:spLocks/>
          </p:cNvSpPr>
          <p:nvPr/>
        </p:nvSpPr>
        <p:spPr>
          <a:xfrm>
            <a:off x="107758" y="2404687"/>
            <a:ext cx="8928484" cy="11146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fontAlgn="auto">
              <a:spcBef>
                <a:spcPts val="0"/>
              </a:spcBef>
              <a:buFont typeface="Wingdings 3" charset="2"/>
              <a:buNone/>
            </a:pPr>
            <a:endParaRPr lang="ru-RU" sz="1600" dirty="0">
              <a:solidFill>
                <a:schemeClr val="tx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915B43B-8422-4E28-925D-402A8F19EA72}"/>
              </a:ext>
            </a:extLst>
          </p:cNvPr>
          <p:cNvSpPr/>
          <p:nvPr/>
        </p:nvSpPr>
        <p:spPr>
          <a:xfrm>
            <a:off x="0" y="1474207"/>
            <a:ext cx="8832334" cy="5632311"/>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С.1.1.«Якісні адміністративні послуги для бізнесу та громадян: Центр надання адміністративних послуг»:</a:t>
            </a:r>
          </a:p>
          <a:p>
            <a:r>
              <a:rPr lang="uk-UA" dirty="0">
                <a:latin typeface="Arial" panose="020B0604020202020204" pitchFamily="34" charset="0"/>
                <a:cs typeface="Arial" panose="020B0604020202020204" pitchFamily="34" charset="0"/>
              </a:rPr>
              <a:t>- створено сучасні та зручні умови для суб’єктів звернення при отриманні широкого кола адміністративних послуг;</a:t>
            </a:r>
          </a:p>
          <a:p>
            <a:r>
              <a:rPr lang="uk-UA" dirty="0">
                <a:latin typeface="Arial" panose="020B0604020202020204" pitchFamily="34" charset="0"/>
                <a:cs typeface="Arial" panose="020B0604020202020204" pitchFamily="34" charset="0"/>
              </a:rPr>
              <a:t>- забезпечено відкритість та прозорість процедур надання адміністративних послуг</a:t>
            </a:r>
            <a:endParaRPr lang="ru-RU" dirty="0">
              <a:latin typeface="Arial" panose="020B0604020202020204" pitchFamily="34" charset="0"/>
              <a:cs typeface="Arial" panose="020B0604020202020204" pitchFamily="34" charset="0"/>
            </a:endParaRPr>
          </a:p>
          <a:p>
            <a:pPr indent="-457200"/>
            <a:r>
              <a:rPr lang="uk-UA" dirty="0">
                <a:latin typeface="Arial" panose="020B0604020202020204" pitchFamily="34" charset="0"/>
                <a:cs typeface="Arial" panose="020B0604020202020204" pitchFamily="34" charset="0"/>
              </a:rPr>
              <a:t>Термін реалізації: до 2020 року</a:t>
            </a:r>
            <a:r>
              <a:rPr lang="uk-UA" b="1" dirty="0">
                <a:latin typeface="Arial" panose="020B0604020202020204" pitchFamily="34" charset="0"/>
                <a:cs typeface="Arial" panose="020B0604020202020204" pitchFamily="34" charset="0"/>
              </a:rPr>
              <a:t> </a:t>
            </a:r>
          </a:p>
          <a:p>
            <a:r>
              <a:rPr lang="uk-UA" b="1" dirty="0">
                <a:latin typeface="Arial" panose="020B0604020202020204" pitchFamily="34" charset="0"/>
                <a:cs typeface="Arial" panose="020B0604020202020204" pitchFamily="34" charset="0"/>
              </a:rPr>
              <a:t>С.1.2.«Підтримка інституцій розвитку підприємництва: коворкінг, бізнес-інкубатори, стартапи»:</a:t>
            </a:r>
          </a:p>
          <a:p>
            <a:r>
              <a:rPr lang="uk-UA" dirty="0">
                <a:latin typeface="Arial" panose="020B0604020202020204" pitchFamily="34" charset="0"/>
                <a:cs typeface="Arial" panose="020B0604020202020204" pitchFamily="34" charset="0"/>
              </a:rPr>
              <a:t>- впроваджено практику спільної діяльності міської влади та бізнесу для реалізації проектів співпраці;</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інформаційна та ресурсна підтримка малого та середнього бізнесу;</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кількість суб’єктів господарювання зростає, надходження податків до бюджетів усіх рівнів збільшується;</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реалізація набутих знань та талантів студентською молоддю Новокаховської громади;</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зменшення кількості осіб, які не зайняті трудовою діяльністю</a:t>
            </a:r>
            <a:endParaRPr lang="ru-RU" dirty="0">
              <a:latin typeface="Arial" panose="020B0604020202020204" pitchFamily="34" charset="0"/>
              <a:cs typeface="Arial" panose="020B0604020202020204" pitchFamily="34" charset="0"/>
            </a:endParaRPr>
          </a:p>
          <a:p>
            <a:pPr indent="-457200"/>
            <a:r>
              <a:rPr lang="uk-UA" dirty="0">
                <a:latin typeface="Arial" panose="020B0604020202020204" pitchFamily="34" charset="0"/>
                <a:cs typeface="Arial" panose="020B0604020202020204" pitchFamily="34" charset="0"/>
              </a:rPr>
              <a:t>Термін реалізації: постійно</a:t>
            </a:r>
            <a:endParaRPr lang="ru-RU" dirty="0">
              <a:latin typeface="Arial" panose="020B0604020202020204" pitchFamily="34" charset="0"/>
              <a:cs typeface="Arial" panose="020B0604020202020204" pitchFamily="34" charset="0"/>
            </a:endParaRPr>
          </a:p>
          <a:p>
            <a:pPr indent="-457200"/>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6D4237A1-BDA1-4961-8A88-B0AE32FF1CAE}"/>
              </a:ext>
            </a:extLst>
          </p:cNvPr>
          <p:cNvSpPr/>
          <p:nvPr/>
        </p:nvSpPr>
        <p:spPr>
          <a:xfrm>
            <a:off x="509151" y="3670964"/>
            <a:ext cx="8244916" cy="584775"/>
          </a:xfrm>
          <a:prstGeom prst="rect">
            <a:avLst/>
          </a:prstGeom>
        </p:spPr>
        <p:txBody>
          <a:bodyPr wrap="square">
            <a:spAutoFit/>
          </a:bodyPr>
          <a:lstStyle/>
          <a:p>
            <a:br>
              <a:rPr lang="uk-UA" sz="1600" b="1"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9" name="Подзаголовок 3">
            <a:extLst>
              <a:ext uri="{FF2B5EF4-FFF2-40B4-BE49-F238E27FC236}">
                <a16:creationId xmlns:a16="http://schemas.microsoft.com/office/drawing/2014/main" id="{0571E3F4-A350-4AD1-952C-460215810ED9}"/>
              </a:ext>
            </a:extLst>
          </p:cNvPr>
          <p:cNvSpPr txBox="1">
            <a:spLocks/>
          </p:cNvSpPr>
          <p:nvPr/>
        </p:nvSpPr>
        <p:spPr>
          <a:xfrm>
            <a:off x="167367" y="4368533"/>
            <a:ext cx="8928484" cy="11146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fontAlgn="auto">
              <a:spcBef>
                <a:spcPts val="0"/>
              </a:spcBef>
              <a:buFont typeface="Wingdings 3" charset="2"/>
              <a:buNone/>
            </a:pPr>
            <a:endParaRPr lang="ru-RU" sz="1600" dirty="0">
              <a:solidFill>
                <a:schemeClr val="tx1"/>
              </a:solidFill>
              <a:latin typeface="Arial" panose="020B0604020202020204" pitchFamily="34" charset="0"/>
              <a:cs typeface="Arial" panose="020B0604020202020204" pitchFamily="34" charset="0"/>
            </a:endParaRPr>
          </a:p>
        </p:txBody>
      </p:sp>
      <p:pic>
        <p:nvPicPr>
          <p:cNvPr id="13" name="Picture 12" descr="Рисунок1">
            <a:extLst>
              <a:ext uri="{FF2B5EF4-FFF2-40B4-BE49-F238E27FC236}">
                <a16:creationId xmlns:a16="http://schemas.microsoft.com/office/drawing/2014/main" id="{38E8F591-7415-4506-BEAA-7926BC54FB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скругленные углы 13">
            <a:extLst>
              <a:ext uri="{FF2B5EF4-FFF2-40B4-BE49-F238E27FC236}">
                <a16:creationId xmlns:a16="http://schemas.microsoft.com/office/drawing/2014/main" id="{A20421EF-985A-43E0-B6F2-9C4A88A6FF17}"/>
              </a:ext>
            </a:extLst>
          </p:cNvPr>
          <p:cNvSpPr/>
          <p:nvPr/>
        </p:nvSpPr>
        <p:spPr>
          <a:xfrm>
            <a:off x="992014" y="700290"/>
            <a:ext cx="6848305" cy="617355"/>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algn="ctr"/>
            <a:endParaRPr lang="uk-UA" sz="2400" b="1" dirty="0">
              <a:solidFill>
                <a:schemeClr val="tx1"/>
              </a:solidFill>
              <a:latin typeface="Arial" panose="020B0604020202020204" pitchFamily="34" charset="0"/>
              <a:cs typeface="Arial" panose="020B0604020202020204" pitchFamily="34" charset="0"/>
            </a:endParaRPr>
          </a:p>
          <a:p>
            <a:pPr algn="ctr"/>
            <a:r>
              <a:rPr lang="uk-UA" sz="2400" b="1" dirty="0">
                <a:solidFill>
                  <a:schemeClr val="tx1"/>
                </a:solidFill>
                <a:latin typeface="Arial" panose="020B0604020202020204" pitchFamily="34" charset="0"/>
                <a:cs typeface="Arial" panose="020B0604020202020204" pitchFamily="34" charset="0"/>
              </a:rPr>
              <a:t>Очікувані результати: </a:t>
            </a:r>
            <a:endParaRPr lang="uk-UA" sz="2100" b="1" dirty="0">
              <a:solidFill>
                <a:schemeClr val="tx1"/>
              </a:solidFill>
              <a:latin typeface="Arial" panose="020B0604020202020204" pitchFamily="34" charset="0"/>
              <a:cs typeface="Arial" panose="020B0604020202020204" pitchFamily="34" charset="0"/>
            </a:endParaRPr>
          </a:p>
          <a:p>
            <a:pPr lvl="0" algn="ctr"/>
            <a:endParaRPr lang="ru-RU" sz="2100" b="1" dirty="0">
              <a:solidFill>
                <a:schemeClr val="tx1"/>
              </a:solidFill>
              <a:latin typeface="Arial" panose="020B0604020202020204" pitchFamily="34" charset="0"/>
              <a:cs typeface="Arial" panose="020B0604020202020204" pitchFamily="34" charset="0"/>
            </a:endParaRPr>
          </a:p>
          <a:p>
            <a:endParaRPr lang="ru-RU" sz="2200" dirty="0"/>
          </a:p>
        </p:txBody>
      </p:sp>
    </p:spTree>
    <p:extLst>
      <p:ext uri="{BB962C8B-B14F-4D97-AF65-F5344CB8AC3E}">
        <p14:creationId xmlns:p14="http://schemas.microsoft.com/office/powerpoint/2010/main" val="266323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2273969342"/>
              </p:ext>
            </p:extLst>
          </p:nvPr>
        </p:nvGraphicFramePr>
        <p:xfrm>
          <a:off x="367371" y="2060848"/>
          <a:ext cx="8409257" cy="4600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1691679" y="908720"/>
            <a:ext cx="5760640" cy="86409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200" b="1" dirty="0">
                <a:solidFill>
                  <a:schemeClr val="tx1"/>
                </a:solidFill>
                <a:latin typeface="Arial" panose="020B0604020202020204" pitchFamily="34" charset="0"/>
                <a:cs typeface="Arial" panose="020B0604020202020204" pitchFamily="34" charset="0"/>
              </a:rPr>
              <a:t>Напрям </a:t>
            </a:r>
            <a:r>
              <a:rPr lang="uk-UA" sz="2200" b="1" dirty="0" err="1">
                <a:solidFill>
                  <a:schemeClr val="tx1"/>
                </a:solidFill>
                <a:latin typeface="Arial" panose="020B0604020202020204" pitchFamily="34" charset="0"/>
                <a:cs typeface="Arial" panose="020B0604020202020204" pitchFamily="34" charset="0"/>
              </a:rPr>
              <a:t>С.«Інфраструктура</a:t>
            </a:r>
            <a:r>
              <a:rPr lang="uk-UA" sz="2200" b="1" dirty="0">
                <a:solidFill>
                  <a:schemeClr val="tx1"/>
                </a:solidFill>
                <a:latin typeface="Arial" panose="020B0604020202020204" pitchFamily="34" charset="0"/>
                <a:cs typeface="Arial" panose="020B0604020202020204" pitchFamily="34" charset="0"/>
              </a:rPr>
              <a:t> для розвитку бізнесу та туризму»</a:t>
            </a:r>
            <a:endParaRPr lang="ru-RU" sz="22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4" name="Picture 2" descr="ÐÐ°ÑÑÐ¸Ð½ÐºÐ¸ Ð¿Ð¾ Ð·Ð°Ð¿ÑÐ¾ÑÑ ÐºÐ°ÑÑÐ¸Ð½ÐºÐ¸ ÑÐ»Ð°Ð³Ð° ÑÐºÑÐ°Ð¸Ð½Ñ,">
            <a:extLst>
              <a:ext uri="{FF2B5EF4-FFF2-40B4-BE49-F238E27FC236}">
                <a16:creationId xmlns:a16="http://schemas.microsoft.com/office/drawing/2014/main" id="{234CDA84-572C-41C3-94D2-508DEEC633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Рисунок1">
            <a:extLst>
              <a:ext uri="{FF2B5EF4-FFF2-40B4-BE49-F238E27FC236}">
                <a16:creationId xmlns:a16="http://schemas.microsoft.com/office/drawing/2014/main" id="{9F2B753C-96FD-49EE-949C-F537D4130D4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9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3">
            <a:extLst>
              <a:ext uri="{FF2B5EF4-FFF2-40B4-BE49-F238E27FC236}">
                <a16:creationId xmlns:a16="http://schemas.microsoft.com/office/drawing/2014/main" id="{09845F60-5F60-458A-B254-2CAA17F44D94}"/>
              </a:ext>
            </a:extLst>
          </p:cNvPr>
          <p:cNvSpPr txBox="1">
            <a:spLocks/>
          </p:cNvSpPr>
          <p:nvPr/>
        </p:nvSpPr>
        <p:spPr>
          <a:xfrm>
            <a:off x="250605" y="1971217"/>
            <a:ext cx="8928484" cy="8691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fontAlgn="auto">
              <a:spcBef>
                <a:spcPts val="0"/>
              </a:spcBef>
              <a:buFont typeface="Wingdings 3" charset="2"/>
              <a:buNone/>
            </a:pPr>
            <a:endParaRPr lang="ru-RU" sz="1600" dirty="0">
              <a:solidFill>
                <a:schemeClr val="tx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915B43B-8422-4E28-925D-402A8F19EA72}"/>
              </a:ext>
            </a:extLst>
          </p:cNvPr>
          <p:cNvSpPr/>
          <p:nvPr/>
        </p:nvSpPr>
        <p:spPr>
          <a:xfrm>
            <a:off x="0" y="1168112"/>
            <a:ext cx="9143998" cy="6186309"/>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С.2.1.«Сприяння створенню нових інвестиційних продуктів»:</a:t>
            </a:r>
          </a:p>
          <a:p>
            <a:r>
              <a:rPr lang="uk-UA" dirty="0">
                <a:latin typeface="Arial" panose="020B0604020202020204" pitchFamily="34" charset="0"/>
                <a:cs typeface="Arial" panose="020B0604020202020204" pitchFamily="34" charset="0"/>
              </a:rPr>
              <a:t>- активовано роботу на пошук інвестиційних пропозицій;</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функціонує інвестиційний парк індустріальний;</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створено нові робочі місця</a:t>
            </a:r>
          </a:p>
          <a:p>
            <a:pPr indent="-342000"/>
            <a:r>
              <a:rPr lang="uk-UA" dirty="0">
                <a:latin typeface="Arial" panose="020B0604020202020204" pitchFamily="34" charset="0"/>
                <a:cs typeface="Arial" panose="020B0604020202020204" pitchFamily="34" charset="0"/>
              </a:rPr>
              <a:t>Термін реалізації: до 2029 року</a:t>
            </a:r>
          </a:p>
          <a:p>
            <a:r>
              <a:rPr lang="uk-UA" b="1" dirty="0">
                <a:latin typeface="Arial" panose="020B0604020202020204" pitchFamily="34" charset="0"/>
                <a:cs typeface="Arial" panose="020B0604020202020204" pitchFamily="34" charset="0"/>
              </a:rPr>
              <a:t>С.2.2.«Ефективна система промоції»:</a:t>
            </a:r>
          </a:p>
          <a:p>
            <a:r>
              <a:rPr lang="uk-UA" dirty="0">
                <a:latin typeface="Arial" panose="020B0604020202020204" pitchFamily="34" charset="0"/>
                <a:cs typeface="Arial" panose="020B0604020202020204" pitchFamily="34" charset="0"/>
              </a:rPr>
              <a:t>- територія Новокаховської міської ради є привабливою для ведення бізнесу та інвестування;</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продукція місцевих виробників відома як в Україні, так і закордоном та користується попитом;</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налагоджено міжнародні відносини;</a:t>
            </a:r>
            <a:endParaRPr lang="ru-RU"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 залучено додаткові фінансові ресурси</a:t>
            </a:r>
            <a:endParaRPr lang="ru-RU" dirty="0">
              <a:latin typeface="Arial" panose="020B0604020202020204" pitchFamily="34" charset="0"/>
              <a:cs typeface="Arial" panose="020B0604020202020204" pitchFamily="34" charset="0"/>
            </a:endParaRPr>
          </a:p>
          <a:p>
            <a:pPr indent="-342000"/>
            <a:r>
              <a:rPr lang="uk-UA" dirty="0">
                <a:latin typeface="Arial" panose="020B0604020202020204" pitchFamily="34" charset="0"/>
                <a:cs typeface="Arial" panose="020B0604020202020204" pitchFamily="34" charset="0"/>
              </a:rPr>
              <a:t>Термін реалізації: постійно</a:t>
            </a:r>
          </a:p>
          <a:p>
            <a:pPr marL="900" indent="0">
              <a:spcBef>
                <a:spcPts val="0"/>
              </a:spcBef>
              <a:buNone/>
            </a:pPr>
            <a:r>
              <a:rPr lang="uk-UA" b="1" dirty="0">
                <a:latin typeface="Arial" panose="020B0604020202020204" pitchFamily="34" charset="0"/>
                <a:cs typeface="Arial" panose="020B0604020202020204" pitchFamily="34" charset="0"/>
              </a:rPr>
              <a:t>С.2.3.«Реалізація еко-проектів»:</a:t>
            </a:r>
          </a:p>
          <a:p>
            <a:pPr marL="900" indent="0">
              <a:spcBef>
                <a:spcPts val="0"/>
              </a:spcBef>
              <a:buNone/>
            </a:pPr>
            <a:r>
              <a:rPr lang="uk-UA" dirty="0">
                <a:latin typeface="Arial" panose="020B0604020202020204" pitchFamily="34" charset="0"/>
                <a:cs typeface="Arial" panose="020B0604020202020204" pitchFamily="34" charset="0"/>
              </a:rPr>
              <a:t>- створено додаткові джерела альтернативної еко-енергетики;</a:t>
            </a:r>
            <a:endParaRPr lang="ru-RU" dirty="0">
              <a:latin typeface="Arial" panose="020B0604020202020204" pitchFamily="34" charset="0"/>
              <a:cs typeface="Arial" panose="020B0604020202020204" pitchFamily="34" charset="0"/>
            </a:endParaRPr>
          </a:p>
          <a:p>
            <a:pPr marL="900" indent="0">
              <a:spcBef>
                <a:spcPts val="0"/>
              </a:spcBef>
              <a:buNone/>
            </a:pPr>
            <a:r>
              <a:rPr lang="uk-UA" dirty="0">
                <a:latin typeface="Arial" panose="020B0604020202020204" pitchFamily="34" charset="0"/>
                <a:cs typeface="Arial" panose="020B0604020202020204" pitchFamily="34" charset="0"/>
              </a:rPr>
              <a:t>- заохочення населення до вироблення електроенергії з альтернативних джерел енергії</a:t>
            </a:r>
            <a:endParaRPr lang="ru-RU" dirty="0">
              <a:latin typeface="Arial" panose="020B0604020202020204" pitchFamily="34" charset="0"/>
              <a:cs typeface="Arial" panose="020B0604020202020204" pitchFamily="34" charset="0"/>
            </a:endParaRPr>
          </a:p>
          <a:p>
            <a:pPr indent="-342000"/>
            <a:r>
              <a:rPr lang="uk-UA" dirty="0">
                <a:latin typeface="Arial" panose="020B0604020202020204" pitchFamily="34" charset="0"/>
                <a:cs typeface="Arial" panose="020B0604020202020204" pitchFamily="34" charset="0"/>
              </a:rPr>
              <a:t>Термін реалізації: постійно</a:t>
            </a:r>
            <a:endParaRPr lang="ru-RU" dirty="0">
              <a:latin typeface="Arial" panose="020B0604020202020204" pitchFamily="34" charset="0"/>
              <a:cs typeface="Arial" panose="020B0604020202020204" pitchFamily="34" charset="0"/>
            </a:endParaRPr>
          </a:p>
          <a:p>
            <a:pPr indent="-342000"/>
            <a:endParaRPr lang="ru-RU" dirty="0">
              <a:latin typeface="Arial" panose="020B0604020202020204" pitchFamily="34" charset="0"/>
              <a:cs typeface="Arial" panose="020B0604020202020204" pitchFamily="34" charset="0"/>
            </a:endParaRPr>
          </a:p>
          <a:p>
            <a:pPr indent="-342000"/>
            <a:endParaRPr lang="ru-RU" dirty="0">
              <a:latin typeface="Arial" panose="020B0604020202020204" pitchFamily="34" charset="0"/>
              <a:cs typeface="Arial" panose="020B0604020202020204" pitchFamily="34" charset="0"/>
            </a:endParaRPr>
          </a:p>
          <a:p>
            <a:pPr indent="-342000"/>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9" name="Подзаголовок 3">
            <a:extLst>
              <a:ext uri="{FF2B5EF4-FFF2-40B4-BE49-F238E27FC236}">
                <a16:creationId xmlns:a16="http://schemas.microsoft.com/office/drawing/2014/main" id="{0571E3F4-A350-4AD1-952C-460215810ED9}"/>
              </a:ext>
            </a:extLst>
          </p:cNvPr>
          <p:cNvSpPr txBox="1">
            <a:spLocks/>
          </p:cNvSpPr>
          <p:nvPr/>
        </p:nvSpPr>
        <p:spPr>
          <a:xfrm>
            <a:off x="143703" y="3732167"/>
            <a:ext cx="8928484" cy="11146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fontAlgn="auto">
              <a:spcBef>
                <a:spcPts val="0"/>
              </a:spcBef>
              <a:buFont typeface="Wingdings 3" charset="2"/>
              <a:buNone/>
            </a:pPr>
            <a:endParaRPr lang="ru-RU" sz="1600" dirty="0">
              <a:solidFill>
                <a:schemeClr val="tx1"/>
              </a:solidFill>
              <a:latin typeface="Arial" panose="020B06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id="{B16C43D3-2238-4963-BE1F-E68B65EA3E20}"/>
              </a:ext>
            </a:extLst>
          </p:cNvPr>
          <p:cNvSpPr/>
          <p:nvPr/>
        </p:nvSpPr>
        <p:spPr>
          <a:xfrm>
            <a:off x="449542" y="5478646"/>
            <a:ext cx="8244916" cy="584775"/>
          </a:xfrm>
          <a:prstGeom prst="rect">
            <a:avLst/>
          </a:prstGeom>
        </p:spPr>
        <p:txBody>
          <a:bodyPr wrap="square">
            <a:spAutoFit/>
          </a:bodyPr>
          <a:lstStyle/>
          <a:p>
            <a:br>
              <a:rPr lang="uk-UA" sz="1600" b="1"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sp>
        <p:nvSpPr>
          <p:cNvPr id="12" name="Подзаголовок 3">
            <a:extLst>
              <a:ext uri="{FF2B5EF4-FFF2-40B4-BE49-F238E27FC236}">
                <a16:creationId xmlns:a16="http://schemas.microsoft.com/office/drawing/2014/main" id="{ED2BEFC1-43A1-42DA-B924-DF22A81C10DD}"/>
              </a:ext>
            </a:extLst>
          </p:cNvPr>
          <p:cNvSpPr txBox="1">
            <a:spLocks/>
          </p:cNvSpPr>
          <p:nvPr/>
        </p:nvSpPr>
        <p:spPr>
          <a:xfrm>
            <a:off x="144789" y="5941761"/>
            <a:ext cx="8928484" cy="8870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fontAlgn="auto">
              <a:spcBef>
                <a:spcPts val="0"/>
              </a:spcBef>
              <a:buFont typeface="Wingdings 3" charset="2"/>
              <a:buNone/>
            </a:pPr>
            <a:endParaRPr lang="ru-RU" sz="1600" dirty="0">
              <a:solidFill>
                <a:schemeClr val="tx1"/>
              </a:solidFill>
              <a:latin typeface="Arial" panose="020B0604020202020204" pitchFamily="34" charset="0"/>
              <a:cs typeface="Arial" panose="020B0604020202020204" pitchFamily="34" charset="0"/>
            </a:endParaRPr>
          </a:p>
        </p:txBody>
      </p:sp>
      <p:pic>
        <p:nvPicPr>
          <p:cNvPr id="13" name="Picture 2" descr="ÐÐ°ÑÑÐ¸Ð½ÐºÐ¸ Ð¿Ð¾ Ð·Ð°Ð¿ÑÐ¾ÑÑ ÐºÐ°ÑÑÐ¸Ð½ÐºÐ¸ ÑÐ»Ð°Ð³Ð° ÑÐºÑÐ°Ð¸Ð½Ñ,">
            <a:extLst>
              <a:ext uri="{FF2B5EF4-FFF2-40B4-BE49-F238E27FC236}">
                <a16:creationId xmlns:a16="http://schemas.microsoft.com/office/drawing/2014/main" id="{516A3FFD-9341-4CE3-A144-8A709F4CF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Рисунок1">
            <a:extLst>
              <a:ext uri="{FF2B5EF4-FFF2-40B4-BE49-F238E27FC236}">
                <a16:creationId xmlns:a16="http://schemas.microsoft.com/office/drawing/2014/main" id="{30264403-FA1E-4405-83E8-CAC94D5D6E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скругленные углы 16">
            <a:extLst>
              <a:ext uri="{FF2B5EF4-FFF2-40B4-BE49-F238E27FC236}">
                <a16:creationId xmlns:a16="http://schemas.microsoft.com/office/drawing/2014/main" id="{3BE926B5-A177-4968-8C05-7F467804A057}"/>
              </a:ext>
            </a:extLst>
          </p:cNvPr>
          <p:cNvSpPr/>
          <p:nvPr/>
        </p:nvSpPr>
        <p:spPr>
          <a:xfrm>
            <a:off x="1311694" y="670567"/>
            <a:ext cx="6520609" cy="535257"/>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algn="ctr"/>
            <a:endParaRPr lang="uk-UA" sz="2400" b="1" dirty="0">
              <a:solidFill>
                <a:schemeClr val="tx1"/>
              </a:solidFill>
              <a:latin typeface="Arial" panose="020B0604020202020204" pitchFamily="34" charset="0"/>
              <a:cs typeface="Arial" panose="020B0604020202020204" pitchFamily="34" charset="0"/>
            </a:endParaRPr>
          </a:p>
          <a:p>
            <a:pPr algn="ctr"/>
            <a:r>
              <a:rPr lang="uk-UA" sz="2400" b="1" dirty="0">
                <a:solidFill>
                  <a:schemeClr val="tx1"/>
                </a:solidFill>
                <a:latin typeface="Arial" panose="020B0604020202020204" pitchFamily="34" charset="0"/>
                <a:cs typeface="Arial" panose="020B0604020202020204" pitchFamily="34" charset="0"/>
              </a:rPr>
              <a:t>Очікувані результати: </a:t>
            </a:r>
            <a:endParaRPr lang="uk-UA" sz="2100" b="1" dirty="0">
              <a:solidFill>
                <a:schemeClr val="tx1"/>
              </a:solidFill>
              <a:latin typeface="Arial" panose="020B0604020202020204" pitchFamily="34" charset="0"/>
              <a:cs typeface="Arial" panose="020B0604020202020204" pitchFamily="34" charset="0"/>
            </a:endParaRPr>
          </a:p>
          <a:p>
            <a:pPr lvl="0" algn="ctr"/>
            <a:endParaRPr lang="ru-RU" sz="2100" b="1" dirty="0">
              <a:solidFill>
                <a:schemeClr val="tx1"/>
              </a:solidFill>
              <a:latin typeface="Arial" panose="020B0604020202020204" pitchFamily="34" charset="0"/>
              <a:cs typeface="Arial" panose="020B0604020202020204" pitchFamily="34" charset="0"/>
            </a:endParaRPr>
          </a:p>
          <a:p>
            <a:endParaRPr lang="ru-RU" sz="2200" dirty="0"/>
          </a:p>
        </p:txBody>
      </p:sp>
    </p:spTree>
    <p:extLst>
      <p:ext uri="{BB962C8B-B14F-4D97-AF65-F5344CB8AC3E}">
        <p14:creationId xmlns:p14="http://schemas.microsoft.com/office/powerpoint/2010/main" val="4268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592900867"/>
              </p:ext>
            </p:extLst>
          </p:nvPr>
        </p:nvGraphicFramePr>
        <p:xfrm>
          <a:off x="267199" y="1916832"/>
          <a:ext cx="8553273" cy="4528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323528" y="908720"/>
            <a:ext cx="8712968" cy="100811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200" b="1" dirty="0">
                <a:solidFill>
                  <a:schemeClr val="tx1"/>
                </a:solidFill>
                <a:latin typeface="Arial" panose="020B0604020202020204" pitchFamily="34" charset="0"/>
                <a:cs typeface="Arial" panose="020B0604020202020204" pitchFamily="34" charset="0"/>
              </a:rPr>
              <a:t>Напрям </a:t>
            </a:r>
            <a:r>
              <a:rPr lang="uk-UA" sz="2200" b="1" dirty="0" err="1">
                <a:solidFill>
                  <a:schemeClr val="tx1"/>
                </a:solidFill>
                <a:latin typeface="Arial" panose="020B0604020202020204" pitchFamily="34" charset="0"/>
                <a:cs typeface="Arial" panose="020B0604020202020204" pitchFamily="34" charset="0"/>
              </a:rPr>
              <a:t>С.«Інфраструктура</a:t>
            </a:r>
            <a:r>
              <a:rPr lang="uk-UA" sz="2200" b="1" dirty="0">
                <a:solidFill>
                  <a:schemeClr val="tx1"/>
                </a:solidFill>
                <a:latin typeface="Arial" panose="020B0604020202020204" pitchFamily="34" charset="0"/>
                <a:cs typeface="Arial" panose="020B0604020202020204" pitchFamily="34" charset="0"/>
              </a:rPr>
              <a:t> для розвитку </a:t>
            </a:r>
          </a:p>
          <a:p>
            <a:pPr lvl="0" algn="ctr"/>
            <a:r>
              <a:rPr lang="uk-UA" sz="2200" b="1" dirty="0">
                <a:solidFill>
                  <a:schemeClr val="tx1"/>
                </a:solidFill>
                <a:latin typeface="Arial" panose="020B0604020202020204" pitchFamily="34" charset="0"/>
                <a:cs typeface="Arial" panose="020B0604020202020204" pitchFamily="34" charset="0"/>
              </a:rPr>
              <a:t>бізнесу та туризму»</a:t>
            </a:r>
            <a:endParaRPr lang="ru-RU" sz="22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4" name="Picture 2" descr="ÐÐ°ÑÑÐ¸Ð½ÐºÐ¸ Ð¿Ð¾ Ð·Ð°Ð¿ÑÐ¾ÑÑ ÐºÐ°ÑÑÐ¸Ð½ÐºÐ¸ ÑÐ»Ð°Ð³Ð° ÑÐºÑÐ°Ð¸Ð½Ñ,">
            <a:extLst>
              <a:ext uri="{FF2B5EF4-FFF2-40B4-BE49-F238E27FC236}">
                <a16:creationId xmlns:a16="http://schemas.microsoft.com/office/drawing/2014/main" id="{FC06BAD7-4423-46D1-AC01-35FF839A9D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Рисунок1">
            <a:extLst>
              <a:ext uri="{FF2B5EF4-FFF2-40B4-BE49-F238E27FC236}">
                <a16:creationId xmlns:a16="http://schemas.microsoft.com/office/drawing/2014/main" id="{593460B1-DB8F-4279-AAD5-E91A342641C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0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3">
            <a:extLst>
              <a:ext uri="{FF2B5EF4-FFF2-40B4-BE49-F238E27FC236}">
                <a16:creationId xmlns:a16="http://schemas.microsoft.com/office/drawing/2014/main" id="{09845F60-5F60-458A-B254-2CAA17F44D94}"/>
              </a:ext>
            </a:extLst>
          </p:cNvPr>
          <p:cNvSpPr txBox="1">
            <a:spLocks/>
          </p:cNvSpPr>
          <p:nvPr/>
        </p:nvSpPr>
        <p:spPr>
          <a:xfrm>
            <a:off x="5148" y="1700808"/>
            <a:ext cx="9138851" cy="50405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457200">
              <a:spcBef>
                <a:spcPts val="0"/>
              </a:spcBef>
              <a:buNone/>
            </a:pPr>
            <a:r>
              <a:rPr lang="uk-UA" sz="2000" b="1" dirty="0">
                <a:solidFill>
                  <a:schemeClr val="tx1"/>
                </a:solidFill>
                <a:latin typeface="Arial" panose="020B0604020202020204" pitchFamily="34" charset="0"/>
                <a:cs typeface="Arial" panose="020B0604020202020204" pitchFamily="34" charset="0"/>
              </a:rPr>
              <a:t>С.3.1.«Розбудова інфраструктури для розвитку туризму»:</a:t>
            </a:r>
            <a:endParaRPr lang="ru-RU" sz="2000" dirty="0">
              <a:solidFill>
                <a:schemeClr val="tx1"/>
              </a:solidFill>
              <a:latin typeface="Arial" panose="020B0604020202020204" pitchFamily="34" charset="0"/>
              <a:cs typeface="Arial" panose="020B0604020202020204" pitchFamily="34" charset="0"/>
            </a:endParaRPr>
          </a:p>
          <a:p>
            <a:pPr marL="900" indent="0">
              <a:spcBef>
                <a:spcPts val="0"/>
              </a:spcBef>
              <a:buNone/>
            </a:pPr>
            <a:r>
              <a:rPr lang="uk-UA" sz="2000" dirty="0">
                <a:solidFill>
                  <a:schemeClr val="tx1"/>
                </a:solidFill>
                <a:latin typeface="Arial" panose="020B0604020202020204" pitchFamily="34" charset="0"/>
                <a:cs typeface="Arial" panose="020B0604020202020204" pitchFamily="34" charset="0"/>
              </a:rPr>
              <a:t>- збережено історико-культурну спадщину;</a:t>
            </a:r>
            <a:endParaRPr lang="ru-RU" sz="2000" dirty="0">
              <a:solidFill>
                <a:schemeClr val="tx1"/>
              </a:solidFill>
              <a:latin typeface="Arial" panose="020B0604020202020204" pitchFamily="34" charset="0"/>
              <a:cs typeface="Arial" panose="020B0604020202020204" pitchFamily="34" charset="0"/>
            </a:endParaRPr>
          </a:p>
          <a:p>
            <a:pPr marL="900" indent="0">
              <a:spcBef>
                <a:spcPts val="0"/>
              </a:spcBef>
              <a:buNone/>
            </a:pPr>
            <a:r>
              <a:rPr lang="uk-UA" sz="2000" dirty="0">
                <a:solidFill>
                  <a:schemeClr val="tx1"/>
                </a:solidFill>
                <a:latin typeface="Arial" panose="020B0604020202020204" pitchFamily="34" charset="0"/>
                <a:cs typeface="Arial" panose="020B0604020202020204" pitchFamily="34" charset="0"/>
              </a:rPr>
              <a:t>- збільшено чисельність внутрішнього та іноземного (в’їзного) туризму;</a:t>
            </a:r>
          </a:p>
          <a:p>
            <a:pPr marL="900" indent="0">
              <a:spcBef>
                <a:spcPts val="0"/>
              </a:spcBef>
              <a:buNone/>
            </a:pPr>
            <a:r>
              <a:rPr lang="uk-UA" sz="2000" dirty="0">
                <a:solidFill>
                  <a:schemeClr val="tx1"/>
                </a:solidFill>
                <a:latin typeface="Arial" panose="020B0604020202020204" pitchFamily="34" charset="0"/>
                <a:cs typeface="Arial" panose="020B0604020202020204" pitchFamily="34" charset="0"/>
              </a:rPr>
              <a:t>- збільшено обсяги надходжень від туристичної галузі до місцевого бюджету</a:t>
            </a:r>
          </a:p>
          <a:p>
            <a:pPr marL="900" indent="0">
              <a:spcBef>
                <a:spcPts val="0"/>
              </a:spcBef>
              <a:buNone/>
            </a:pPr>
            <a:endParaRPr lang="uk-UA" sz="2000" b="1" dirty="0">
              <a:solidFill>
                <a:schemeClr val="tx1"/>
              </a:solidFill>
              <a:latin typeface="Arial" panose="020B0604020202020204" pitchFamily="34" charset="0"/>
              <a:cs typeface="Arial" panose="020B0604020202020204" pitchFamily="34" charset="0"/>
            </a:endParaRPr>
          </a:p>
          <a:p>
            <a:pPr marL="900" indent="0">
              <a:spcBef>
                <a:spcPts val="0"/>
              </a:spcBef>
              <a:buNone/>
            </a:pPr>
            <a:r>
              <a:rPr lang="uk-UA" sz="2000" b="1" dirty="0">
                <a:solidFill>
                  <a:schemeClr val="tx1"/>
                </a:solidFill>
                <a:latin typeface="Arial" panose="020B0604020202020204" pitchFamily="34" charset="0"/>
                <a:cs typeface="Arial" panose="020B0604020202020204" pitchFamily="34" charset="0"/>
              </a:rPr>
              <a:t>С.3.2.«Створення зон покращення бізнесу»:</a:t>
            </a:r>
          </a:p>
          <a:p>
            <a:pPr marL="900" indent="0">
              <a:spcBef>
                <a:spcPts val="0"/>
              </a:spcBef>
              <a:buNone/>
            </a:pPr>
            <a:r>
              <a:rPr lang="uk-UA" sz="2000" dirty="0">
                <a:solidFill>
                  <a:schemeClr val="tx1"/>
                </a:solidFill>
                <a:latin typeface="Arial" panose="020B0604020202020204" pitchFamily="34" charset="0"/>
                <a:cs typeface="Arial" panose="020B0604020202020204" pitchFamily="34" charset="0"/>
              </a:rPr>
              <a:t>- впроваджено практику спільної діяльності міської влади та бізнесу для реалізації спільних проектів</a:t>
            </a:r>
            <a:endParaRPr lang="ru-RU" sz="2000" dirty="0">
              <a:solidFill>
                <a:schemeClr val="tx1"/>
              </a:solidFill>
              <a:latin typeface="Arial" panose="020B0604020202020204" pitchFamily="34" charset="0"/>
              <a:cs typeface="Arial" panose="020B0604020202020204" pitchFamily="34" charset="0"/>
            </a:endParaRPr>
          </a:p>
          <a:p>
            <a:pPr marL="0" indent="-342000">
              <a:spcBef>
                <a:spcPts val="0"/>
              </a:spcBef>
              <a:buNone/>
            </a:pPr>
            <a:r>
              <a:rPr lang="uk-UA" sz="2000" dirty="0">
                <a:solidFill>
                  <a:schemeClr val="tx1"/>
                </a:solidFill>
                <a:latin typeface="Arial" panose="020B0604020202020204" pitchFamily="34" charset="0"/>
                <a:cs typeface="Arial" panose="020B0604020202020204" pitchFamily="34" charset="0"/>
              </a:rPr>
              <a:t>Термін реалізації: до 2027 року</a:t>
            </a:r>
            <a:endParaRPr lang="ru-RU" sz="2000" dirty="0">
              <a:solidFill>
                <a:schemeClr val="tx1"/>
              </a:solidFill>
              <a:latin typeface="Arial" panose="020B0604020202020204" pitchFamily="34" charset="0"/>
              <a:cs typeface="Arial" panose="020B0604020202020204" pitchFamily="34" charset="0"/>
            </a:endParaRPr>
          </a:p>
          <a:p>
            <a:pPr marL="0" indent="0">
              <a:buNone/>
            </a:pPr>
            <a:r>
              <a:rPr lang="uk-UA" sz="2000" dirty="0">
                <a:solidFill>
                  <a:schemeClr val="tx1"/>
                </a:solidFill>
              </a:rPr>
              <a:t> </a:t>
            </a:r>
            <a:endParaRPr lang="ru-RU" sz="2000" dirty="0">
              <a:solidFill>
                <a:schemeClr val="tx1"/>
              </a:solidFill>
            </a:endParaRPr>
          </a:p>
          <a:p>
            <a:pPr marL="900" indent="0">
              <a:spcBef>
                <a:spcPts val="0"/>
              </a:spcBef>
              <a:buNone/>
            </a:pPr>
            <a:endParaRPr lang="ru-RU" sz="2000" dirty="0">
              <a:solidFill>
                <a:schemeClr val="tx1"/>
              </a:solidFill>
              <a:latin typeface="Arial" panose="020B0604020202020204" pitchFamily="34" charset="0"/>
              <a:cs typeface="Arial" panose="020B0604020202020204" pitchFamily="34" charset="0"/>
            </a:endParaRPr>
          </a:p>
          <a:p>
            <a:pPr marL="0" indent="-457200" fontAlgn="auto">
              <a:spcBef>
                <a:spcPts val="0"/>
              </a:spcBef>
              <a:buFont typeface="Wingdings 3" charset="2"/>
              <a:buNone/>
            </a:pPr>
            <a:endParaRPr lang="ru-RU" sz="2000" dirty="0">
              <a:solidFill>
                <a:schemeClr val="tx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915B43B-8422-4E28-925D-402A8F19EA72}"/>
              </a:ext>
            </a:extLst>
          </p:cNvPr>
          <p:cNvSpPr/>
          <p:nvPr/>
        </p:nvSpPr>
        <p:spPr>
          <a:xfrm>
            <a:off x="449540" y="3049218"/>
            <a:ext cx="8244916" cy="646331"/>
          </a:xfrm>
          <a:prstGeom prst="rect">
            <a:avLst/>
          </a:prstGeom>
        </p:spPr>
        <p:txBody>
          <a:bodyPr wrap="square">
            <a:spAutoFit/>
          </a:bodyPr>
          <a:lstStyle/>
          <a:p>
            <a:br>
              <a:rPr lang="uk-UA" b="1"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11" name="Picture 2" descr="ÐÐ°ÑÑÐ¸Ð½ÐºÐ¸ Ð¿Ð¾ Ð·Ð°Ð¿ÑÐ¾ÑÑ ÐºÐ°ÑÑÐ¸Ð½ÐºÐ¸ ÑÐ»Ð°Ð³Ð° ÑÐºÑÐ°Ð¸Ð½Ñ,">
            <a:extLst>
              <a:ext uri="{FF2B5EF4-FFF2-40B4-BE49-F238E27FC236}">
                <a16:creationId xmlns:a16="http://schemas.microsoft.com/office/drawing/2014/main" id="{BE1012D6-E9AB-4566-9AA9-BDF4A8155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Рисунок1">
            <a:extLst>
              <a:ext uri="{FF2B5EF4-FFF2-40B4-BE49-F238E27FC236}">
                <a16:creationId xmlns:a16="http://schemas.microsoft.com/office/drawing/2014/main" id="{8618FD75-C5A4-4A1F-9C2E-F619FDCD1AA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скругленные углы 13">
            <a:extLst>
              <a:ext uri="{FF2B5EF4-FFF2-40B4-BE49-F238E27FC236}">
                <a16:creationId xmlns:a16="http://schemas.microsoft.com/office/drawing/2014/main" id="{A5F43D86-3966-4F1C-991F-0BBBA958D37E}"/>
              </a:ext>
            </a:extLst>
          </p:cNvPr>
          <p:cNvSpPr/>
          <p:nvPr/>
        </p:nvSpPr>
        <p:spPr>
          <a:xfrm>
            <a:off x="1311693" y="861465"/>
            <a:ext cx="6520609" cy="577084"/>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algn="ctr"/>
            <a:endParaRPr lang="uk-UA" sz="2400" b="1" dirty="0">
              <a:solidFill>
                <a:schemeClr val="tx1"/>
              </a:solidFill>
              <a:latin typeface="Arial" panose="020B0604020202020204" pitchFamily="34" charset="0"/>
              <a:cs typeface="Arial" panose="020B0604020202020204" pitchFamily="34" charset="0"/>
            </a:endParaRPr>
          </a:p>
          <a:p>
            <a:pPr algn="ctr"/>
            <a:r>
              <a:rPr lang="uk-UA" sz="2400" b="1" dirty="0">
                <a:solidFill>
                  <a:schemeClr val="tx1"/>
                </a:solidFill>
                <a:latin typeface="Arial" panose="020B0604020202020204" pitchFamily="34" charset="0"/>
                <a:cs typeface="Arial" panose="020B0604020202020204" pitchFamily="34" charset="0"/>
              </a:rPr>
              <a:t>Очікувані результати: </a:t>
            </a:r>
            <a:endParaRPr lang="uk-UA" sz="2100" b="1" dirty="0">
              <a:solidFill>
                <a:schemeClr val="tx1"/>
              </a:solidFill>
              <a:latin typeface="Arial" panose="020B0604020202020204" pitchFamily="34" charset="0"/>
              <a:cs typeface="Arial" panose="020B0604020202020204" pitchFamily="34" charset="0"/>
            </a:endParaRPr>
          </a:p>
          <a:p>
            <a:pPr lvl="0" algn="ctr"/>
            <a:endParaRPr lang="ru-RU" sz="2100" b="1" dirty="0">
              <a:solidFill>
                <a:schemeClr val="tx1"/>
              </a:solidFill>
              <a:latin typeface="Arial" panose="020B0604020202020204" pitchFamily="34" charset="0"/>
              <a:cs typeface="Arial" panose="020B0604020202020204" pitchFamily="34" charset="0"/>
            </a:endParaRPr>
          </a:p>
          <a:p>
            <a:endParaRPr lang="ru-RU" sz="2200" dirty="0"/>
          </a:p>
        </p:txBody>
      </p:sp>
    </p:spTree>
    <p:extLst>
      <p:ext uri="{BB962C8B-B14F-4D97-AF65-F5344CB8AC3E}">
        <p14:creationId xmlns:p14="http://schemas.microsoft.com/office/powerpoint/2010/main" val="36875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265E3-E681-4A4E-AC18-B68F6753FFEE}"/>
              </a:ext>
            </a:extLst>
          </p:cNvPr>
          <p:cNvSpPr>
            <a:spLocks noGrp="1"/>
          </p:cNvSpPr>
          <p:nvPr>
            <p:ph type="title"/>
          </p:nvPr>
        </p:nvSpPr>
        <p:spPr>
          <a:xfrm>
            <a:off x="1187624" y="659730"/>
            <a:ext cx="7130752" cy="572642"/>
          </a:xfrm>
        </p:spPr>
        <p:txBody>
          <a:bodyPr>
            <a:noAutofit/>
          </a:bodyPr>
          <a:lstStyle/>
          <a:p>
            <a:pPr algn="ctr"/>
            <a:r>
              <a:rPr lang="ru-RU" sz="1800" dirty="0">
                <a:latin typeface="Arial" panose="020B0604020202020204" pitchFamily="34" charset="0"/>
                <a:cs typeface="Arial" panose="020B0604020202020204" pitchFamily="34" charset="0"/>
              </a:rPr>
              <a:t>Портфель</a:t>
            </a:r>
            <a:r>
              <a:rPr lang="uk-UA" sz="1800" dirty="0">
                <a:latin typeface="Arial" panose="020B0604020202020204" pitchFamily="34" charset="0"/>
                <a:cs typeface="Arial" panose="020B0604020202020204" pitchFamily="34" charset="0"/>
              </a:rPr>
              <a:t> основних амбітних проектів за стратегічним напрямком </a:t>
            </a:r>
            <a:r>
              <a:rPr lang="uk-UA" sz="1800" dirty="0" err="1">
                <a:latin typeface="Arial" panose="020B0604020202020204" pitchFamily="34" charset="0"/>
                <a:cs typeface="Arial" panose="020B0604020202020204" pitchFamily="34" charset="0"/>
              </a:rPr>
              <a:t>С.«Інфраструктура</a:t>
            </a:r>
            <a:r>
              <a:rPr lang="uk-UA" sz="1800" dirty="0">
                <a:latin typeface="Arial" panose="020B0604020202020204" pitchFamily="34" charset="0"/>
                <a:cs typeface="Arial" panose="020B0604020202020204" pitchFamily="34" charset="0"/>
              </a:rPr>
              <a:t> для розвитку бізнесу та туризму»</a:t>
            </a:r>
            <a:endParaRPr lang="ru-RU" sz="1800" dirty="0">
              <a:latin typeface="Arial" panose="020B0604020202020204" pitchFamily="34" charset="0"/>
              <a:cs typeface="Arial" panose="020B0604020202020204" pitchFamily="34" charset="0"/>
            </a:endParaRPr>
          </a:p>
        </p:txBody>
      </p:sp>
      <p:sp>
        <p:nvSpPr>
          <p:cNvPr id="4" name="Объект 3">
            <a:extLst>
              <a:ext uri="{FF2B5EF4-FFF2-40B4-BE49-F238E27FC236}">
                <a16:creationId xmlns:a16="http://schemas.microsoft.com/office/drawing/2014/main" id="{31E3FDE7-D62F-47BE-8920-7AA168D29DF7}"/>
              </a:ext>
            </a:extLst>
          </p:cNvPr>
          <p:cNvSpPr>
            <a:spLocks noGrp="1"/>
          </p:cNvSpPr>
          <p:nvPr>
            <p:ph idx="1"/>
          </p:nvPr>
        </p:nvSpPr>
        <p:spPr/>
        <p:txBody>
          <a:bodyPr/>
          <a:lstStyle/>
          <a:p>
            <a:endParaRPr lang="ru-RU"/>
          </a:p>
        </p:txBody>
      </p:sp>
      <p:graphicFrame>
        <p:nvGraphicFramePr>
          <p:cNvPr id="6" name="Объект 7">
            <a:extLst>
              <a:ext uri="{FF2B5EF4-FFF2-40B4-BE49-F238E27FC236}">
                <a16:creationId xmlns:a16="http://schemas.microsoft.com/office/drawing/2014/main" id="{0617D4D5-F194-4C03-AE3C-F3DBC6A58BFF}"/>
              </a:ext>
            </a:extLst>
          </p:cNvPr>
          <p:cNvGraphicFramePr>
            <a:graphicFrameLocks/>
          </p:cNvGraphicFramePr>
          <p:nvPr>
            <p:extLst>
              <p:ext uri="{D42A27DB-BD31-4B8C-83A1-F6EECF244321}">
                <p14:modId xmlns:p14="http://schemas.microsoft.com/office/powerpoint/2010/main" val="1545980550"/>
              </p:ext>
            </p:extLst>
          </p:nvPr>
        </p:nvGraphicFramePr>
        <p:xfrm>
          <a:off x="6261" y="1232373"/>
          <a:ext cx="9137739" cy="5625628"/>
        </p:xfrm>
        <a:graphic>
          <a:graphicData uri="http://schemas.openxmlformats.org/drawingml/2006/table">
            <a:tbl>
              <a:tblPr firstRow="1" bandRow="1">
                <a:tableStyleId>{5C22544A-7EE6-4342-B048-85BDC9FD1C3A}</a:tableStyleId>
              </a:tblPr>
              <a:tblGrid>
                <a:gridCol w="1785107">
                  <a:extLst>
                    <a:ext uri="{9D8B030D-6E8A-4147-A177-3AD203B41FA5}">
                      <a16:colId xmlns:a16="http://schemas.microsoft.com/office/drawing/2014/main" val="541388649"/>
                    </a:ext>
                  </a:extLst>
                </a:gridCol>
                <a:gridCol w="3500713">
                  <a:extLst>
                    <a:ext uri="{9D8B030D-6E8A-4147-A177-3AD203B41FA5}">
                      <a16:colId xmlns:a16="http://schemas.microsoft.com/office/drawing/2014/main" val="607114061"/>
                    </a:ext>
                  </a:extLst>
                </a:gridCol>
                <a:gridCol w="1584176">
                  <a:extLst>
                    <a:ext uri="{9D8B030D-6E8A-4147-A177-3AD203B41FA5}">
                      <a16:colId xmlns:a16="http://schemas.microsoft.com/office/drawing/2014/main" val="1660883334"/>
                    </a:ext>
                  </a:extLst>
                </a:gridCol>
                <a:gridCol w="1008111">
                  <a:extLst>
                    <a:ext uri="{9D8B030D-6E8A-4147-A177-3AD203B41FA5}">
                      <a16:colId xmlns:a16="http://schemas.microsoft.com/office/drawing/2014/main" val="3231521518"/>
                    </a:ext>
                  </a:extLst>
                </a:gridCol>
                <a:gridCol w="1259632">
                  <a:extLst>
                    <a:ext uri="{9D8B030D-6E8A-4147-A177-3AD203B41FA5}">
                      <a16:colId xmlns:a16="http://schemas.microsoft.com/office/drawing/2014/main" val="2630329794"/>
                    </a:ext>
                  </a:extLst>
                </a:gridCol>
              </a:tblGrid>
              <a:tr h="877356">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Назва проекту</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Короткий опис</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Стратегічна ціль</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Період реалізації</a:t>
                      </a:r>
                      <a:endParaRPr lang="ru-RU" sz="1200" dirty="0">
                        <a:latin typeface="Arial" panose="020B0604020202020204" pitchFamily="34" charset="0"/>
                        <a:cs typeface="Arial" panose="020B0604020202020204" pitchFamily="34" charset="0"/>
                      </a:endParaRPr>
                    </a:p>
                  </a:txBody>
                  <a:tcPr/>
                </a:tc>
                <a:tc>
                  <a:txBody>
                    <a:bodyPr/>
                    <a:lstStyle/>
                    <a:p>
                      <a:pPr algn="ctr"/>
                      <a:r>
                        <a:rPr lang="uk-UA" sz="1200" b="1" kern="1200" dirty="0">
                          <a:solidFill>
                            <a:schemeClr val="lt1"/>
                          </a:solidFill>
                          <a:effectLst/>
                          <a:latin typeface="Arial" panose="020B0604020202020204" pitchFamily="34" charset="0"/>
                          <a:ea typeface="+mn-ea"/>
                          <a:cs typeface="Arial" panose="020B0604020202020204" pitchFamily="34" charset="0"/>
                        </a:rPr>
                        <a:t>Орієнтована вартість  </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8462387"/>
                  </a:ext>
                </a:extLst>
              </a:tr>
              <a:tr h="1457281">
                <a:tc>
                  <a:txBody>
                    <a:bodyPr/>
                    <a:lstStyle/>
                    <a:p>
                      <a:r>
                        <a:rPr lang="uk-UA" sz="1300" dirty="0">
                          <a:latin typeface="Arial" panose="020B0604020202020204" pitchFamily="34" charset="0"/>
                          <a:cs typeface="Arial" panose="020B0604020202020204" pitchFamily="34" charset="0"/>
                        </a:rPr>
                        <a:t>Будівництво Центру надання адміністративних послуг в </a:t>
                      </a:r>
                      <a:r>
                        <a:rPr lang="uk-UA" sz="1300" dirty="0" err="1">
                          <a:latin typeface="Arial" panose="020B0604020202020204" pitchFamily="34" charset="0"/>
                          <a:cs typeface="Arial" panose="020B0604020202020204" pitchFamily="34" charset="0"/>
                        </a:rPr>
                        <a:t>м.Нова</a:t>
                      </a:r>
                      <a:r>
                        <a:rPr lang="uk-UA" sz="1300" dirty="0">
                          <a:latin typeface="Arial" panose="020B0604020202020204" pitchFamily="34" charset="0"/>
                          <a:cs typeface="Arial" panose="020B0604020202020204" pitchFamily="34" charset="0"/>
                        </a:rPr>
                        <a:t> Каховка </a:t>
                      </a:r>
                      <a:endParaRPr lang="ru-RU" sz="1300" dirty="0">
                        <a:latin typeface="Arial" panose="020B0604020202020204" pitchFamily="34" charset="0"/>
                        <a:cs typeface="Arial" panose="020B0604020202020204" pitchFamily="34" charset="0"/>
                      </a:endParaRPr>
                    </a:p>
                  </a:txBody>
                  <a:tcPr/>
                </a:tc>
                <a:tc>
                  <a:txBody>
                    <a:bodyPr/>
                    <a:lstStyle/>
                    <a:p>
                      <a:r>
                        <a:rPr lang="uk-UA" sz="1300" kern="1200" dirty="0">
                          <a:solidFill>
                            <a:schemeClr val="dk1"/>
                          </a:solidFill>
                          <a:effectLst/>
                          <a:latin typeface="Arial" panose="020B0604020202020204" pitchFamily="34" charset="0"/>
                          <a:ea typeface="+mn-ea"/>
                          <a:cs typeface="Arial" panose="020B0604020202020204" pitchFamily="34" charset="0"/>
                        </a:rPr>
                        <a:t>Проект передбачає спорудження одноповерхової громадської будівлі на 20-25 робочих місць</a:t>
                      </a:r>
                      <a:endParaRPr lang="ru-RU" sz="13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solidFill>
                            <a:schemeClr val="tx1"/>
                          </a:solidFill>
                          <a:latin typeface="Arial" panose="020B0604020202020204" pitchFamily="34" charset="0"/>
                          <a:cs typeface="Arial" panose="020B0604020202020204" pitchFamily="34" charset="0"/>
                        </a:rPr>
                        <a:t>С.1.Інформаційна та ресурсна підтримка бізнесу</a:t>
                      </a:r>
                      <a:endParaRPr lang="ru-RU" sz="1300" dirty="0">
                        <a:solidFill>
                          <a:schemeClr val="tx1"/>
                        </a:solidFill>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до 2020</a:t>
                      </a: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20,0 </a:t>
                      </a:r>
                      <a:r>
                        <a:rPr lang="uk-UA" sz="1300" dirty="0" err="1">
                          <a:latin typeface="Arial" panose="020B0604020202020204" pitchFamily="34" charset="0"/>
                          <a:cs typeface="Arial" panose="020B0604020202020204" pitchFamily="34" charset="0"/>
                        </a:rPr>
                        <a:t>млн.грн</a:t>
                      </a:r>
                      <a:r>
                        <a:rPr lang="uk-UA" sz="1300" dirty="0">
                          <a:latin typeface="Arial" panose="020B0604020202020204" pitchFamily="34" charset="0"/>
                          <a:cs typeface="Arial" panose="020B0604020202020204" pitchFamily="34" charset="0"/>
                        </a:rPr>
                        <a:t>.</a:t>
                      </a:r>
                      <a:endParaRPr lang="ru-RU"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5004387"/>
                  </a:ext>
                </a:extLst>
              </a:tr>
              <a:tr h="15098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latin typeface="Arial" panose="020B0604020202020204" pitchFamily="34" charset="0"/>
                          <a:cs typeface="Arial" panose="020B0604020202020204" pitchFamily="34" charset="0"/>
                        </a:rPr>
                        <a:t>Створення туристично-інформаційного центру</a:t>
                      </a:r>
                      <a:endParaRPr lang="ru-RU" sz="1300" dirty="0">
                        <a:latin typeface="Arial" panose="020B0604020202020204" pitchFamily="34" charset="0"/>
                        <a:cs typeface="Arial" panose="020B0604020202020204" pitchFamily="34" charset="0"/>
                      </a:endParaRPr>
                    </a:p>
                  </a:txBody>
                  <a:tcPr/>
                </a:tc>
                <a:tc>
                  <a:txBody>
                    <a:bodyPr/>
                    <a:lstStyle/>
                    <a:p>
                      <a:r>
                        <a:rPr lang="uk-UA" sz="1300" kern="1200" dirty="0">
                          <a:solidFill>
                            <a:schemeClr val="dk1"/>
                          </a:solidFill>
                          <a:effectLst/>
                          <a:latin typeface="Arial" panose="020B0604020202020204" pitchFamily="34" charset="0"/>
                          <a:ea typeface="+mn-ea"/>
                          <a:cs typeface="Arial" panose="020B0604020202020204" pitchFamily="34" charset="0"/>
                        </a:rPr>
                        <a:t>Створення туристично-інформаційного  центру забезпечить належне використання рекреаційно-туристичних ресурсів та створить нові можливості для розвитку туристичної сфери на території Новокаховської міської ради</a:t>
                      </a: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С.3.Інстутуційні умови для розвитку бізнесу і туризму</a:t>
                      </a: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до 2020</a:t>
                      </a:r>
                      <a:endParaRPr lang="ru-RU" sz="1300" dirty="0">
                        <a:latin typeface="Arial" panose="020B0604020202020204" pitchFamily="34" charset="0"/>
                        <a:cs typeface="Arial" panose="020B0604020202020204" pitchFamily="34" charset="0"/>
                      </a:endParaRPr>
                    </a:p>
                  </a:txBody>
                  <a:tcPr/>
                </a:tc>
                <a:tc>
                  <a:txBody>
                    <a:bodyPr/>
                    <a:lstStyle/>
                    <a:p>
                      <a:pPr>
                        <a:spcAft>
                          <a:spcPts val="0"/>
                        </a:spcAft>
                      </a:pPr>
                      <a:r>
                        <a:rPr lang="uk-UA" sz="1300" dirty="0">
                          <a:effectLst/>
                          <a:latin typeface="Arial" panose="020B0604020202020204" pitchFamily="34" charset="0"/>
                          <a:ea typeface="Times New Roman" panose="02020603050405020304" pitchFamily="18" charset="0"/>
                          <a:cs typeface="Arial" panose="020B0604020202020204" pitchFamily="34" charset="0"/>
                        </a:rPr>
                        <a:t>В межах виділених асигнувань</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1778214"/>
                  </a:ext>
                </a:extLst>
              </a:tr>
              <a:tr h="17811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latin typeface="Arial" panose="020B0604020202020204" pitchFamily="34" charset="0"/>
                          <a:cs typeface="Arial" panose="020B0604020202020204" pitchFamily="34" charset="0"/>
                        </a:rPr>
                        <a:t>Створення історико-рекреаційного комплексу «Козацькі плавні»</a:t>
                      </a:r>
                      <a:endParaRPr lang="ru-RU" sz="1300" dirty="0">
                        <a:latin typeface="Arial" panose="020B0604020202020204" pitchFamily="34" charset="0"/>
                        <a:cs typeface="Arial" panose="020B0604020202020204" pitchFamily="34" charset="0"/>
                      </a:endParaRPr>
                    </a:p>
                  </a:txBody>
                  <a:tcPr/>
                </a:tc>
                <a:tc>
                  <a:txBody>
                    <a:bodyPr/>
                    <a:lstStyle/>
                    <a:p>
                      <a:r>
                        <a:rPr lang="uk-UA" sz="1300" kern="1200" dirty="0">
                          <a:solidFill>
                            <a:schemeClr val="dk1"/>
                          </a:solidFill>
                          <a:effectLst/>
                          <a:latin typeface="Arial" panose="020B0604020202020204" pitchFamily="34" charset="0"/>
                          <a:ea typeface="+mn-ea"/>
                          <a:cs typeface="Arial" panose="020B0604020202020204" pitchFamily="34" charset="0"/>
                        </a:rPr>
                        <a:t>Проект передбачає створення умов для надання якісних туристичних послуг на основі раціонального використання природних ресурсів шляхом облаштування сучасної зони екологічно-пізнавального відпочинку </a:t>
                      </a:r>
                      <a:endParaRPr lang="uk-UA" sz="13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sz="1300" dirty="0">
                          <a:latin typeface="Arial" panose="020B0604020202020204" pitchFamily="34" charset="0"/>
                          <a:cs typeface="Arial" panose="020B0604020202020204" pitchFamily="34" charset="0"/>
                        </a:rPr>
                        <a:t>С.3.Інстутуційні умови для розвитку бізнесу і туризму</a:t>
                      </a:r>
                      <a:endParaRPr lang="ru-RU" sz="13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до 2020</a:t>
                      </a:r>
                      <a:endParaRPr lang="ru-RU" sz="1300" dirty="0">
                        <a:latin typeface="Arial" panose="020B0604020202020204" pitchFamily="34" charset="0"/>
                        <a:cs typeface="Arial" panose="020B0604020202020204" pitchFamily="34" charset="0"/>
                      </a:endParaRPr>
                    </a:p>
                  </a:txBody>
                  <a:tcPr/>
                </a:tc>
                <a:tc>
                  <a:txBody>
                    <a:bodyPr/>
                    <a:lstStyle/>
                    <a:p>
                      <a:r>
                        <a:rPr lang="uk-UA" sz="1300" dirty="0">
                          <a:latin typeface="Arial" panose="020B0604020202020204" pitchFamily="34" charset="0"/>
                          <a:cs typeface="Arial" panose="020B0604020202020204" pitchFamily="34" charset="0"/>
                        </a:rPr>
                        <a:t>5,6 </a:t>
                      </a:r>
                      <a:r>
                        <a:rPr lang="uk-UA" sz="1300" dirty="0" err="1">
                          <a:latin typeface="Arial" panose="020B0604020202020204" pitchFamily="34" charset="0"/>
                          <a:cs typeface="Arial" panose="020B0604020202020204" pitchFamily="34" charset="0"/>
                        </a:rPr>
                        <a:t>млн.грн</a:t>
                      </a:r>
                      <a:r>
                        <a:rPr lang="uk-UA" sz="1300" dirty="0">
                          <a:latin typeface="Arial" panose="020B0604020202020204" pitchFamily="34" charset="0"/>
                          <a:cs typeface="Arial" panose="020B0604020202020204" pitchFamily="34" charset="0"/>
                        </a:rPr>
                        <a:t>. </a:t>
                      </a:r>
                      <a:endParaRPr lang="ru-RU"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0718889"/>
                  </a:ext>
                </a:extLst>
              </a:tr>
            </a:tbl>
          </a:graphicData>
        </a:graphic>
      </p:graphicFrame>
      <p:pic>
        <p:nvPicPr>
          <p:cNvPr id="5" name="Picture 2" descr="ÐÐ°ÑÑÐ¸Ð½ÐºÐ¸ Ð¿Ð¾ Ð·Ð°Ð¿ÑÐ¾ÑÑ ÐºÐ°ÑÑÐ¸Ð½ÐºÐ¸ ÑÐ»Ð°Ð³Ð° ÑÐºÑÐ°Ð¸Ð½Ñ,">
            <a:extLst>
              <a:ext uri="{FF2B5EF4-FFF2-40B4-BE49-F238E27FC236}">
                <a16:creationId xmlns:a16="http://schemas.microsoft.com/office/drawing/2014/main" id="{EFE75128-5C2A-424D-B731-BE8F8EF42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Рисунок1">
            <a:extLst>
              <a:ext uri="{FF2B5EF4-FFF2-40B4-BE49-F238E27FC236}">
                <a16:creationId xmlns:a16="http://schemas.microsoft.com/office/drawing/2014/main" id="{4F1401AE-49AD-4AE3-8F1E-2592B06303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0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ÐºÐ°ÑÑÐ¸Ð½ÐºÐ¸ ÑÐ»Ð°Ð³Ð° ÑÐºÑÐ°Ð¸Ð½Ñ,">
            <a:extLst>
              <a:ext uri="{FF2B5EF4-FFF2-40B4-BE49-F238E27FC236}">
                <a16:creationId xmlns:a16="http://schemas.microsoft.com/office/drawing/2014/main" id="{29506243-58C0-4A9C-AE1E-40B8DA798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скругленные углы 10">
            <a:extLst>
              <a:ext uri="{FF2B5EF4-FFF2-40B4-BE49-F238E27FC236}">
                <a16:creationId xmlns:a16="http://schemas.microsoft.com/office/drawing/2014/main" id="{5DDD8DD3-3888-4A76-8FA4-6D4DC9BC4EBE}"/>
              </a:ext>
            </a:extLst>
          </p:cNvPr>
          <p:cNvSpPr/>
          <p:nvPr/>
        </p:nvSpPr>
        <p:spPr>
          <a:xfrm>
            <a:off x="1259632" y="692696"/>
            <a:ext cx="6912768" cy="792088"/>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a:solidFill>
                <a:schemeClr val="tx1"/>
              </a:solidFill>
              <a:latin typeface="Arial" panose="020B0604020202020204" pitchFamily="34" charset="0"/>
              <a:cs typeface="Arial" panose="020B0604020202020204" pitchFamily="34" charset="0"/>
            </a:endParaRPr>
          </a:p>
          <a:p>
            <a:pPr algn="ctr"/>
            <a:endParaRPr lang="uk-UA" b="1" dirty="0">
              <a:solidFill>
                <a:schemeClr val="tx1"/>
              </a:solidFill>
              <a:latin typeface="Arial" panose="020B0604020202020204" pitchFamily="34" charset="0"/>
              <a:cs typeface="Arial" panose="020B0604020202020204" pitchFamily="34" charset="0"/>
            </a:endParaRPr>
          </a:p>
          <a:p>
            <a:pPr algn="ctr"/>
            <a:r>
              <a:rPr lang="uk-UA" b="1" dirty="0">
                <a:solidFill>
                  <a:schemeClr val="tx1"/>
                </a:solidFill>
                <a:latin typeface="Arial" panose="020B0604020202020204" pitchFamily="34" charset="0"/>
                <a:cs typeface="Arial" panose="020B0604020202020204" pitchFamily="34" charset="0"/>
              </a:rPr>
              <a:t>Управління впровадженням </a:t>
            </a:r>
          </a:p>
          <a:p>
            <a:pPr algn="ctr"/>
            <a:r>
              <a:rPr lang="uk-UA" b="1" dirty="0">
                <a:solidFill>
                  <a:schemeClr val="tx1"/>
                </a:solidFill>
                <a:latin typeface="Arial" panose="020B0604020202020204" pitchFamily="34" charset="0"/>
                <a:cs typeface="Arial" panose="020B0604020202020204" pitchFamily="34" charset="0"/>
              </a:rPr>
              <a:t>Стратегії розвитку Новокаховської міської ради</a:t>
            </a:r>
            <a:endParaRPr lang="ru-RU" b="1" dirty="0">
              <a:solidFill>
                <a:schemeClr val="tx1"/>
              </a:solidFill>
              <a:latin typeface="Arial" panose="020B0604020202020204" pitchFamily="34" charset="0"/>
              <a:cs typeface="Arial" panose="020B0604020202020204" pitchFamily="34" charset="0"/>
            </a:endParaRPr>
          </a:p>
          <a:p>
            <a:pPr lvl="0" algn="ctr"/>
            <a:endParaRPr lang="uk-UA" b="1" dirty="0">
              <a:solidFill>
                <a:schemeClr val="tx1"/>
              </a:solidFill>
              <a:latin typeface="Arial" panose="020B0604020202020204" pitchFamily="34" charset="0"/>
              <a:cs typeface="Arial" panose="020B0604020202020204" pitchFamily="34" charset="0"/>
            </a:endParaRPr>
          </a:p>
          <a:p>
            <a:pPr algn="ctr"/>
            <a:endParaRPr lang="ru-RU" dirty="0"/>
          </a:p>
        </p:txBody>
      </p:sp>
      <p:graphicFrame>
        <p:nvGraphicFramePr>
          <p:cNvPr id="13" name="Схема 12">
            <a:extLst>
              <a:ext uri="{FF2B5EF4-FFF2-40B4-BE49-F238E27FC236}">
                <a16:creationId xmlns:a16="http://schemas.microsoft.com/office/drawing/2014/main" id="{0F1C2F7D-D2E7-442A-A1BE-97BE7EE320D3}"/>
              </a:ext>
            </a:extLst>
          </p:cNvPr>
          <p:cNvGraphicFramePr/>
          <p:nvPr>
            <p:extLst>
              <p:ext uri="{D42A27DB-BD31-4B8C-83A1-F6EECF244321}">
                <p14:modId xmlns:p14="http://schemas.microsoft.com/office/powerpoint/2010/main" val="3495944779"/>
              </p:ext>
            </p:extLst>
          </p:nvPr>
        </p:nvGraphicFramePr>
        <p:xfrm>
          <a:off x="0" y="1340768"/>
          <a:ext cx="91440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2" descr="Рисунок1">
            <a:extLst>
              <a:ext uri="{FF2B5EF4-FFF2-40B4-BE49-F238E27FC236}">
                <a16:creationId xmlns:a16="http://schemas.microsoft.com/office/drawing/2014/main" id="{7707B72B-B459-4391-A595-EDC90A45C76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3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descr="ÐÐ¾ÑÐ¾Ð¶ÐµÐµ Ð¸Ð·Ð¾Ð±ÑÐ°Ð¶ÐµÐ½Ð¸Ðµ">
            <a:extLst>
              <a:ext uri="{FF2B5EF4-FFF2-40B4-BE49-F238E27FC236}">
                <a16:creationId xmlns:a16="http://schemas.microsoft.com/office/drawing/2014/main" id="{5A28C700-74BE-4D31-9F88-AFDC7AB0E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8" y="1128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a:extLst>
              <a:ext uri="{FF2B5EF4-FFF2-40B4-BE49-F238E27FC236}">
                <a16:creationId xmlns:a16="http://schemas.microsoft.com/office/drawing/2014/main" id="{54508902-A6A6-44DE-BBE3-0BFF8A1D0D4E}"/>
              </a:ext>
            </a:extLst>
          </p:cNvPr>
          <p:cNvSpPr txBox="1">
            <a:spLocks/>
          </p:cNvSpPr>
          <p:nvPr/>
        </p:nvSpPr>
        <p:spPr>
          <a:xfrm>
            <a:off x="99828" y="332656"/>
            <a:ext cx="9036496" cy="1368152"/>
          </a:xfrm>
          <a:prstGeom prst="rect">
            <a:avLst/>
          </a:prstGeom>
          <a:no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82296" indent="0" algn="ctr" fontAlgn="auto">
              <a:buFont typeface="Wingdings 3" charset="2"/>
              <a:buNone/>
            </a:pPr>
            <a:r>
              <a:rPr lang="uk-UA"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Дякую за увагу, </a:t>
            </a:r>
          </a:p>
          <a:p>
            <a:pPr marL="82296" indent="0" algn="ctr" fontAlgn="auto">
              <a:buFont typeface="Wingdings 3" charset="2"/>
              <a:buNone/>
            </a:pPr>
            <a:r>
              <a:rPr lang="uk-UA"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співпрацю та взаєморозуміння</a:t>
            </a:r>
            <a:r>
              <a:rPr lang="uk-UA"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3181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ÑÑÐ¸Ð½ÐºÐ¸ Ð¿Ð¾ Ð·Ð°Ð¿ÑÐ¾ÑÑ ÐºÐ°ÑÑÐ¸Ð½ÐºÐ¸ ÑÐ»Ð°Ð³Ð° ÑÐºÑÐ°Ð¸Ð½Ñ,">
            <a:extLst>
              <a:ext uri="{FF2B5EF4-FFF2-40B4-BE49-F238E27FC236}">
                <a16:creationId xmlns:a16="http://schemas.microsoft.com/office/drawing/2014/main" id="{D77C314E-3BCE-48D8-92CA-C4E9988FF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a:extLst>
              <a:ext uri="{FF2B5EF4-FFF2-40B4-BE49-F238E27FC236}">
                <a16:creationId xmlns:a16="http://schemas.microsoft.com/office/drawing/2014/main" id="{05E2EDD6-9B45-459F-BB8E-FC066E23C60D}"/>
              </a:ext>
            </a:extLst>
          </p:cNvPr>
          <p:cNvSpPr>
            <a:spLocks noGrp="1"/>
          </p:cNvSpPr>
          <p:nvPr>
            <p:ph type="title"/>
          </p:nvPr>
        </p:nvSpPr>
        <p:spPr>
          <a:xfrm>
            <a:off x="971600" y="917398"/>
            <a:ext cx="7200800" cy="658065"/>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uk-UA" sz="1800" b="1" dirty="0">
                <a:solidFill>
                  <a:schemeClr val="tx1"/>
                </a:solidFill>
                <a:latin typeface="Arial" panose="020B0604020202020204" pitchFamily="34" charset="0"/>
                <a:cs typeface="Arial" panose="020B0604020202020204" pitchFamily="34" charset="0"/>
              </a:rPr>
              <a:t>Основні проблеми розвитку Новокаховської міської ради</a:t>
            </a:r>
            <a:endParaRPr lang="ru-RU" sz="1800" dirty="0"/>
          </a:p>
        </p:txBody>
      </p:sp>
      <p:graphicFrame>
        <p:nvGraphicFramePr>
          <p:cNvPr id="10" name="Объект 9">
            <a:extLst>
              <a:ext uri="{FF2B5EF4-FFF2-40B4-BE49-F238E27FC236}">
                <a16:creationId xmlns:a16="http://schemas.microsoft.com/office/drawing/2014/main" id="{4EEBD9A7-7F29-4D10-80AB-9A57C31EC5E7}"/>
              </a:ext>
            </a:extLst>
          </p:cNvPr>
          <p:cNvGraphicFramePr>
            <a:graphicFrameLocks noGrp="1"/>
          </p:cNvGraphicFramePr>
          <p:nvPr>
            <p:ph idx="1"/>
            <p:extLst>
              <p:ext uri="{D42A27DB-BD31-4B8C-83A1-F6EECF244321}">
                <p14:modId xmlns:p14="http://schemas.microsoft.com/office/powerpoint/2010/main" val="2864479778"/>
              </p:ext>
            </p:extLst>
          </p:nvPr>
        </p:nvGraphicFramePr>
        <p:xfrm>
          <a:off x="0" y="1988840"/>
          <a:ext cx="4139952"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Объект 9">
            <a:extLst>
              <a:ext uri="{FF2B5EF4-FFF2-40B4-BE49-F238E27FC236}">
                <a16:creationId xmlns:a16="http://schemas.microsoft.com/office/drawing/2014/main" id="{5E15ECAA-0FFA-4F7D-B7A8-1A0DA8677F04}"/>
              </a:ext>
            </a:extLst>
          </p:cNvPr>
          <p:cNvGraphicFramePr>
            <a:graphicFrameLocks/>
          </p:cNvGraphicFramePr>
          <p:nvPr>
            <p:extLst>
              <p:ext uri="{D42A27DB-BD31-4B8C-83A1-F6EECF244321}">
                <p14:modId xmlns:p14="http://schemas.microsoft.com/office/powerpoint/2010/main" val="423189284"/>
              </p:ext>
            </p:extLst>
          </p:nvPr>
        </p:nvGraphicFramePr>
        <p:xfrm>
          <a:off x="4572000" y="2132856"/>
          <a:ext cx="4464496" cy="38077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12" descr="Рисунок1">
            <a:extLst>
              <a:ext uri="{FF2B5EF4-FFF2-40B4-BE49-F238E27FC236}">
                <a16:creationId xmlns:a16="http://schemas.microsoft.com/office/drawing/2014/main" id="{0BAA5283-D139-427B-8B51-AB647D4BD6F0}"/>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8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p:bldAsOne/>
      </p:bldGraphic>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B464DFD1-C582-40A0-8A70-99EB87A07D79}"/>
              </a:ext>
            </a:extLst>
          </p:cNvPr>
          <p:cNvGraphicFramePr/>
          <p:nvPr>
            <p:extLst>
              <p:ext uri="{D42A27DB-BD31-4B8C-83A1-F6EECF244321}">
                <p14:modId xmlns:p14="http://schemas.microsoft.com/office/powerpoint/2010/main" val="950245209"/>
              </p:ext>
            </p:extLst>
          </p:nvPr>
        </p:nvGraphicFramePr>
        <p:xfrm>
          <a:off x="-1" y="490672"/>
          <a:ext cx="9144000" cy="1906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скругленные углы 8">
            <a:extLst>
              <a:ext uri="{FF2B5EF4-FFF2-40B4-BE49-F238E27FC236}">
                <a16:creationId xmlns:a16="http://schemas.microsoft.com/office/drawing/2014/main" id="{D319335A-24E8-4947-9A3D-C3048912D7BB}"/>
              </a:ext>
            </a:extLst>
          </p:cNvPr>
          <p:cNvSpPr/>
          <p:nvPr/>
        </p:nvSpPr>
        <p:spPr>
          <a:xfrm>
            <a:off x="376097" y="2579968"/>
            <a:ext cx="8568952" cy="538251"/>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tx1"/>
              </a:solidFill>
              <a:latin typeface="Arial" panose="020B0604020202020204" pitchFamily="34" charset="0"/>
              <a:cs typeface="Arial" panose="020B0604020202020204" pitchFamily="34" charset="0"/>
            </a:endParaRPr>
          </a:p>
          <a:p>
            <a:pPr algn="ctr"/>
            <a:r>
              <a:rPr lang="uk-UA" sz="1600" b="1" dirty="0">
                <a:solidFill>
                  <a:schemeClr val="tx1"/>
                </a:solidFill>
                <a:latin typeface="Arial" panose="020B0604020202020204" pitchFamily="34" charset="0"/>
                <a:cs typeface="Arial" panose="020B0604020202020204" pitchFamily="34" charset="0"/>
              </a:rPr>
              <a:t>Стратегічне Бачення/Місія</a:t>
            </a:r>
            <a:endParaRPr lang="uk-UA" sz="1600" dirty="0">
              <a:solidFill>
                <a:schemeClr val="tx1"/>
              </a:solidFill>
              <a:latin typeface="Arial" panose="020B0604020202020204" pitchFamily="34" charset="0"/>
              <a:cs typeface="Arial" panose="020B0604020202020204" pitchFamily="34" charset="0"/>
            </a:endParaRPr>
          </a:p>
          <a:p>
            <a:pPr algn="ctr"/>
            <a:endParaRPr lang="ru-RU" sz="2000" dirty="0"/>
          </a:p>
        </p:txBody>
      </p:sp>
      <p:graphicFrame>
        <p:nvGraphicFramePr>
          <p:cNvPr id="13" name="Схема 12">
            <a:extLst>
              <a:ext uri="{FF2B5EF4-FFF2-40B4-BE49-F238E27FC236}">
                <a16:creationId xmlns:a16="http://schemas.microsoft.com/office/drawing/2014/main" id="{DEE8665A-023D-40A2-BF7B-EF7C989BDF65}"/>
              </a:ext>
            </a:extLst>
          </p:cNvPr>
          <p:cNvGraphicFramePr/>
          <p:nvPr>
            <p:extLst>
              <p:ext uri="{D42A27DB-BD31-4B8C-83A1-F6EECF244321}">
                <p14:modId xmlns:p14="http://schemas.microsoft.com/office/powerpoint/2010/main" val="797246077"/>
              </p:ext>
            </p:extLst>
          </p:nvPr>
        </p:nvGraphicFramePr>
        <p:xfrm>
          <a:off x="0" y="3525585"/>
          <a:ext cx="9144000" cy="3143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Группа 13">
            <a:extLst>
              <a:ext uri="{FF2B5EF4-FFF2-40B4-BE49-F238E27FC236}">
                <a16:creationId xmlns:a16="http://schemas.microsoft.com/office/drawing/2014/main" id="{85E04CC3-F429-4A6D-8C23-F42802252FDF}"/>
              </a:ext>
            </a:extLst>
          </p:cNvPr>
          <p:cNvGrpSpPr/>
          <p:nvPr/>
        </p:nvGrpSpPr>
        <p:grpSpPr>
          <a:xfrm>
            <a:off x="1594785" y="3197863"/>
            <a:ext cx="322086" cy="419520"/>
            <a:chOff x="5192076" y="583515"/>
            <a:chExt cx="500156" cy="500156"/>
          </a:xfrm>
        </p:grpSpPr>
        <p:sp>
          <p:nvSpPr>
            <p:cNvPr id="15" name="Стрелка: вниз 14">
              <a:extLst>
                <a:ext uri="{FF2B5EF4-FFF2-40B4-BE49-F238E27FC236}">
                  <a16:creationId xmlns:a16="http://schemas.microsoft.com/office/drawing/2014/main" id="{8124AC26-1FD4-49C4-AF66-201E67D4215D}"/>
                </a:ext>
              </a:extLst>
            </p:cNvPr>
            <p:cNvSpPr/>
            <p:nvPr/>
          </p:nvSpPr>
          <p:spPr>
            <a:xfrm>
              <a:off x="5192076" y="583515"/>
              <a:ext cx="500156" cy="500156"/>
            </a:xfrm>
            <a:prstGeom prst="downArrow">
              <a:avLst>
                <a:gd name="adj1" fmla="val 55000"/>
                <a:gd name="adj2" fmla="val 45000"/>
              </a:avLst>
            </a:prstGeom>
            <a:solidFill>
              <a:srgbClr val="FF00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Стрелка: вниз 4">
              <a:extLst>
                <a:ext uri="{FF2B5EF4-FFF2-40B4-BE49-F238E27FC236}">
                  <a16:creationId xmlns:a16="http://schemas.microsoft.com/office/drawing/2014/main" id="{2FF042E4-C3A2-4A80-8A92-8B9EE23C8B15}"/>
                </a:ext>
              </a:extLst>
            </p:cNvPr>
            <p:cNvSpPr txBox="1"/>
            <p:nvPr/>
          </p:nvSpPr>
          <p:spPr>
            <a:xfrm>
              <a:off x="5304611" y="583515"/>
              <a:ext cx="275086" cy="376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kern="1200" dirty="0">
                <a:solidFill>
                  <a:schemeClr val="bg1"/>
                </a:solidFill>
              </a:endParaRPr>
            </a:p>
          </p:txBody>
        </p:sp>
      </p:grpSp>
      <p:grpSp>
        <p:nvGrpSpPr>
          <p:cNvPr id="17" name="Группа 16">
            <a:extLst>
              <a:ext uri="{FF2B5EF4-FFF2-40B4-BE49-F238E27FC236}">
                <a16:creationId xmlns:a16="http://schemas.microsoft.com/office/drawing/2014/main" id="{70E01D3E-7642-4BE2-8ADE-7E86848F2CD8}"/>
              </a:ext>
            </a:extLst>
          </p:cNvPr>
          <p:cNvGrpSpPr/>
          <p:nvPr/>
        </p:nvGrpSpPr>
        <p:grpSpPr>
          <a:xfrm>
            <a:off x="4410957" y="3182417"/>
            <a:ext cx="322086" cy="419520"/>
            <a:chOff x="5192076" y="583515"/>
            <a:chExt cx="500156" cy="500156"/>
          </a:xfrm>
        </p:grpSpPr>
        <p:sp>
          <p:nvSpPr>
            <p:cNvPr id="18" name="Стрелка: вниз 17">
              <a:extLst>
                <a:ext uri="{FF2B5EF4-FFF2-40B4-BE49-F238E27FC236}">
                  <a16:creationId xmlns:a16="http://schemas.microsoft.com/office/drawing/2014/main" id="{DEEBFF56-D438-4779-8CF3-50F3E0060A47}"/>
                </a:ext>
              </a:extLst>
            </p:cNvPr>
            <p:cNvSpPr/>
            <p:nvPr/>
          </p:nvSpPr>
          <p:spPr>
            <a:xfrm>
              <a:off x="5192076" y="583515"/>
              <a:ext cx="500156" cy="500156"/>
            </a:xfrm>
            <a:prstGeom prst="downArrow">
              <a:avLst>
                <a:gd name="adj1" fmla="val 55000"/>
                <a:gd name="adj2" fmla="val 45000"/>
              </a:avLst>
            </a:prstGeom>
            <a:solidFill>
              <a:srgbClr val="FF00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Стрелка: вниз 4">
              <a:extLst>
                <a:ext uri="{FF2B5EF4-FFF2-40B4-BE49-F238E27FC236}">
                  <a16:creationId xmlns:a16="http://schemas.microsoft.com/office/drawing/2014/main" id="{8DA316D6-2653-404A-AA3E-0EE1D8473DF3}"/>
                </a:ext>
              </a:extLst>
            </p:cNvPr>
            <p:cNvSpPr txBox="1"/>
            <p:nvPr/>
          </p:nvSpPr>
          <p:spPr>
            <a:xfrm>
              <a:off x="5304611" y="583515"/>
              <a:ext cx="275086" cy="376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kern="1200">
                <a:solidFill>
                  <a:schemeClr val="bg1"/>
                </a:solidFill>
              </a:endParaRPr>
            </a:p>
          </p:txBody>
        </p:sp>
      </p:grpSp>
      <p:grpSp>
        <p:nvGrpSpPr>
          <p:cNvPr id="20" name="Группа 19">
            <a:extLst>
              <a:ext uri="{FF2B5EF4-FFF2-40B4-BE49-F238E27FC236}">
                <a16:creationId xmlns:a16="http://schemas.microsoft.com/office/drawing/2014/main" id="{02696864-BA49-40B6-B939-6E7A6DB83B6F}"/>
              </a:ext>
            </a:extLst>
          </p:cNvPr>
          <p:cNvGrpSpPr/>
          <p:nvPr/>
        </p:nvGrpSpPr>
        <p:grpSpPr>
          <a:xfrm>
            <a:off x="7138556" y="3153174"/>
            <a:ext cx="322086" cy="419520"/>
            <a:chOff x="5192076" y="583515"/>
            <a:chExt cx="500156" cy="500156"/>
          </a:xfrm>
        </p:grpSpPr>
        <p:sp>
          <p:nvSpPr>
            <p:cNvPr id="21" name="Стрелка: вниз 20">
              <a:extLst>
                <a:ext uri="{FF2B5EF4-FFF2-40B4-BE49-F238E27FC236}">
                  <a16:creationId xmlns:a16="http://schemas.microsoft.com/office/drawing/2014/main" id="{016D0792-D61B-4CAB-8ED1-BAC981444083}"/>
                </a:ext>
              </a:extLst>
            </p:cNvPr>
            <p:cNvSpPr/>
            <p:nvPr/>
          </p:nvSpPr>
          <p:spPr>
            <a:xfrm>
              <a:off x="5192076" y="583515"/>
              <a:ext cx="500156" cy="500156"/>
            </a:xfrm>
            <a:prstGeom prst="downArrow">
              <a:avLst>
                <a:gd name="adj1" fmla="val 55000"/>
                <a:gd name="adj2" fmla="val 45000"/>
              </a:avLst>
            </a:prstGeom>
            <a:solidFill>
              <a:srgbClr val="FF00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Стрелка: вниз 4">
              <a:extLst>
                <a:ext uri="{FF2B5EF4-FFF2-40B4-BE49-F238E27FC236}">
                  <a16:creationId xmlns:a16="http://schemas.microsoft.com/office/drawing/2014/main" id="{46727A46-6669-42D7-8996-89F3A4FCA88A}"/>
                </a:ext>
              </a:extLst>
            </p:cNvPr>
            <p:cNvSpPr txBox="1"/>
            <p:nvPr/>
          </p:nvSpPr>
          <p:spPr>
            <a:xfrm>
              <a:off x="5304611" y="583515"/>
              <a:ext cx="275086" cy="376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kern="1200">
                <a:solidFill>
                  <a:schemeClr val="bg1"/>
                </a:solidFill>
              </a:endParaRPr>
            </a:p>
          </p:txBody>
        </p:sp>
      </p:grpSp>
      <p:pic>
        <p:nvPicPr>
          <p:cNvPr id="23" name="Picture 2" descr="ÐÐ°ÑÑÐ¸Ð½ÐºÐ¸ Ð¿Ð¾ Ð·Ð°Ð¿ÑÐ¾ÑÑ ÐºÐ°ÑÑÐ¸Ð½ÐºÐ¸ ÑÐ»Ð°Ð³Ð° ÑÐºÑÐ°Ð¸Ð½Ñ,">
            <a:extLst>
              <a:ext uri="{FF2B5EF4-FFF2-40B4-BE49-F238E27FC236}">
                <a16:creationId xmlns:a16="http://schemas.microsoft.com/office/drawing/2014/main" id="{1ED99D33-A0A0-4C68-872A-689A7656DE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Рисунок1">
            <a:extLst>
              <a:ext uri="{FF2B5EF4-FFF2-40B4-BE49-F238E27FC236}">
                <a16:creationId xmlns:a16="http://schemas.microsoft.com/office/drawing/2014/main" id="{B57E958A-4CA2-45CF-9216-6AC612BFE813}"/>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129681"/>
            <a:ext cx="1368152" cy="12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2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9BDD96C7-508E-42C7-8CE5-B68B468E8E97}"/>
              </a:ext>
            </a:extLst>
          </p:cNvPr>
          <p:cNvGraphicFramePr>
            <a:graphicFrameLocks noGrp="1"/>
          </p:cNvGraphicFramePr>
          <p:nvPr>
            <p:ph idx="1"/>
            <p:extLst>
              <p:ext uri="{D42A27DB-BD31-4B8C-83A1-F6EECF244321}">
                <p14:modId xmlns:p14="http://schemas.microsoft.com/office/powerpoint/2010/main" val="1524803728"/>
              </p:ext>
            </p:extLst>
          </p:nvPr>
        </p:nvGraphicFramePr>
        <p:xfrm>
          <a:off x="323528" y="2204862"/>
          <a:ext cx="8820472" cy="417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2CF796C-A62C-4A32-8F88-EC405FBCF02C}"/>
              </a:ext>
            </a:extLst>
          </p:cNvPr>
          <p:cNvSpPr txBox="1"/>
          <p:nvPr/>
        </p:nvSpPr>
        <p:spPr>
          <a:xfrm>
            <a:off x="881589" y="2898678"/>
            <a:ext cx="2160240" cy="477054"/>
          </a:xfrm>
          <a:prstGeom prst="rect">
            <a:avLst/>
          </a:prstGeom>
          <a:noFill/>
        </p:spPr>
        <p:txBody>
          <a:bodyPr wrap="square" rtlCol="0">
            <a:spAutoFit/>
          </a:bodyPr>
          <a:lstStyle/>
          <a:p>
            <a:pPr algn="ctr"/>
            <a:r>
              <a:rPr lang="uk-UA" sz="2500" b="1" dirty="0"/>
              <a:t>Напрям А.</a:t>
            </a:r>
            <a:endParaRPr lang="ru-RU" sz="2500" b="1" dirty="0"/>
          </a:p>
        </p:txBody>
      </p:sp>
      <p:sp>
        <p:nvSpPr>
          <p:cNvPr id="8" name="TextBox 7">
            <a:extLst>
              <a:ext uri="{FF2B5EF4-FFF2-40B4-BE49-F238E27FC236}">
                <a16:creationId xmlns:a16="http://schemas.microsoft.com/office/drawing/2014/main" id="{B01E3C1A-DD27-4016-84C1-2F3420BB4415}"/>
              </a:ext>
            </a:extLst>
          </p:cNvPr>
          <p:cNvSpPr txBox="1"/>
          <p:nvPr/>
        </p:nvSpPr>
        <p:spPr>
          <a:xfrm>
            <a:off x="3833664" y="2898678"/>
            <a:ext cx="1800200" cy="477054"/>
          </a:xfrm>
          <a:prstGeom prst="rect">
            <a:avLst/>
          </a:prstGeom>
          <a:noFill/>
        </p:spPr>
        <p:txBody>
          <a:bodyPr wrap="square" rtlCol="0">
            <a:spAutoFit/>
          </a:bodyPr>
          <a:lstStyle/>
          <a:p>
            <a:pPr algn="ctr"/>
            <a:r>
              <a:rPr lang="uk-UA" sz="2500" b="1" dirty="0"/>
              <a:t>Напрям В.</a:t>
            </a:r>
            <a:endParaRPr lang="ru-RU" sz="2500" b="1" dirty="0"/>
          </a:p>
        </p:txBody>
      </p:sp>
      <p:sp>
        <p:nvSpPr>
          <p:cNvPr id="9" name="TextBox 8">
            <a:extLst>
              <a:ext uri="{FF2B5EF4-FFF2-40B4-BE49-F238E27FC236}">
                <a16:creationId xmlns:a16="http://schemas.microsoft.com/office/drawing/2014/main" id="{C2A2D319-2446-4458-80C6-9BFBE04F5D8E}"/>
              </a:ext>
            </a:extLst>
          </p:cNvPr>
          <p:cNvSpPr txBox="1"/>
          <p:nvPr/>
        </p:nvSpPr>
        <p:spPr>
          <a:xfrm>
            <a:off x="6488832" y="2878361"/>
            <a:ext cx="1800199" cy="477054"/>
          </a:xfrm>
          <a:prstGeom prst="rect">
            <a:avLst/>
          </a:prstGeom>
          <a:noFill/>
        </p:spPr>
        <p:txBody>
          <a:bodyPr wrap="square" rtlCol="0">
            <a:spAutoFit/>
          </a:bodyPr>
          <a:lstStyle/>
          <a:p>
            <a:pPr algn="ctr"/>
            <a:r>
              <a:rPr lang="uk-UA" sz="2500" b="1" dirty="0"/>
              <a:t>Напрям С. </a:t>
            </a:r>
            <a:endParaRPr lang="ru-RU" sz="2500" b="1" dirty="0"/>
          </a:p>
        </p:txBody>
      </p:sp>
      <p:pic>
        <p:nvPicPr>
          <p:cNvPr id="10" name="Picture 2" descr="ÐÐ°ÑÑÐ¸Ð½ÐºÐ¸ Ð¿Ð¾ Ð·Ð°Ð¿ÑÐ¾ÑÑ ÐºÐ°ÑÑÐ¸Ð½ÐºÐ¸ ÑÐ»Ð°Ð³Ð° ÑÐºÑÐ°Ð¸Ð½Ñ,">
            <a:extLst>
              <a:ext uri="{FF2B5EF4-FFF2-40B4-BE49-F238E27FC236}">
                <a16:creationId xmlns:a16="http://schemas.microsoft.com/office/drawing/2014/main" id="{6BBC0AFC-1119-416A-8217-410A341EB0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Рисунок1">
            <a:extLst>
              <a:ext uri="{FF2B5EF4-FFF2-40B4-BE49-F238E27FC236}">
                <a16:creationId xmlns:a16="http://schemas.microsoft.com/office/drawing/2014/main" id="{1488704A-9E61-4EEA-8B6B-7DBAD14A49A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скругленные углы 1">
            <a:extLst>
              <a:ext uri="{FF2B5EF4-FFF2-40B4-BE49-F238E27FC236}">
                <a16:creationId xmlns:a16="http://schemas.microsoft.com/office/drawing/2014/main" id="{3B8D8BB5-49EC-4E34-8C1A-1D64F23790E1}"/>
              </a:ext>
            </a:extLst>
          </p:cNvPr>
          <p:cNvSpPr/>
          <p:nvPr/>
        </p:nvSpPr>
        <p:spPr>
          <a:xfrm>
            <a:off x="557300" y="802695"/>
            <a:ext cx="8352928" cy="1005924"/>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FFFF00"/>
                </a:solidFill>
                <a:latin typeface="Arial" panose="020B0604020202020204" pitchFamily="34" charset="0"/>
                <a:cs typeface="Arial" panose="020B0604020202020204" pitchFamily="34" charset="0"/>
              </a:rPr>
              <a:t>Стратегічні напрямки розвитку Новокаховської міської ради</a:t>
            </a:r>
            <a:endParaRPr lang="ru-RU"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7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C691AA-475B-4F33-9FB1-B1E04EF2EC9E}"/>
              </a:ext>
            </a:extLst>
          </p:cNvPr>
          <p:cNvSpPr>
            <a:spLocks noGrp="1"/>
          </p:cNvSpPr>
          <p:nvPr>
            <p:ph type="title"/>
          </p:nvPr>
        </p:nvSpPr>
        <p:spPr>
          <a:xfrm>
            <a:off x="1000726" y="389654"/>
            <a:ext cx="7142547" cy="936104"/>
          </a:xfrm>
          <a:noFill/>
        </p:spPr>
        <p:txBody>
          <a:bodyPr>
            <a:noAutofit/>
          </a:bodyPr>
          <a:lstStyle/>
          <a:p>
            <a:pPr algn="ctr"/>
            <a:br>
              <a:rPr lang="ru-RU" sz="2800" b="1" dirty="0">
                <a:solidFill>
                  <a:srgbClr val="FF0000"/>
                </a:solidFill>
                <a:latin typeface="Arial" panose="020B0604020202020204" pitchFamily="34" charset="0"/>
                <a:cs typeface="Arial" panose="020B0604020202020204" pitchFamily="34" charset="0"/>
              </a:rPr>
            </a:br>
            <a:endParaRPr lang="ru-RU" sz="2800" dirty="0"/>
          </a:p>
        </p:txBody>
      </p:sp>
      <p:graphicFrame>
        <p:nvGraphicFramePr>
          <p:cNvPr id="11" name="Объект 5">
            <a:extLst>
              <a:ext uri="{FF2B5EF4-FFF2-40B4-BE49-F238E27FC236}">
                <a16:creationId xmlns:a16="http://schemas.microsoft.com/office/drawing/2014/main" id="{74759958-BCC8-4B2E-B358-116E0E243E41}"/>
              </a:ext>
            </a:extLst>
          </p:cNvPr>
          <p:cNvGraphicFramePr>
            <a:graphicFrameLocks noGrp="1"/>
          </p:cNvGraphicFramePr>
          <p:nvPr>
            <p:ph idx="1"/>
            <p:extLst>
              <p:ext uri="{D42A27DB-BD31-4B8C-83A1-F6EECF244321}">
                <p14:modId xmlns:p14="http://schemas.microsoft.com/office/powerpoint/2010/main" val="2353055998"/>
              </p:ext>
            </p:extLst>
          </p:nvPr>
        </p:nvGraphicFramePr>
        <p:xfrm>
          <a:off x="723601" y="3480786"/>
          <a:ext cx="7675730" cy="3377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загнутый угол 7">
            <a:extLst>
              <a:ext uri="{FF2B5EF4-FFF2-40B4-BE49-F238E27FC236}">
                <a16:creationId xmlns:a16="http://schemas.microsoft.com/office/drawing/2014/main" id="{93E77181-4505-4349-838D-E2C0AB43BB41}"/>
              </a:ext>
            </a:extLst>
          </p:cNvPr>
          <p:cNvSpPr/>
          <p:nvPr/>
        </p:nvSpPr>
        <p:spPr>
          <a:xfrm>
            <a:off x="734134" y="1647814"/>
            <a:ext cx="7675730" cy="1646051"/>
          </a:xfrm>
          <a:prstGeom prst="foldedCorner">
            <a:avLst/>
          </a:prstGeom>
          <a:solidFill>
            <a:schemeClr val="accent5">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500" b="1" dirty="0">
              <a:solidFill>
                <a:schemeClr val="tx1"/>
              </a:solidFill>
              <a:latin typeface="Arial" panose="020B0604020202020204" pitchFamily="34" charset="0"/>
              <a:cs typeface="Arial" panose="020B0604020202020204" pitchFamily="34" charset="0"/>
            </a:endParaRPr>
          </a:p>
          <a:p>
            <a:pPr algn="ctr"/>
            <a:endParaRPr lang="uk-UA" sz="1600" b="1" dirty="0">
              <a:solidFill>
                <a:schemeClr val="tx1"/>
              </a:solidFill>
              <a:latin typeface="Arial" panose="020B0604020202020204" pitchFamily="34" charset="0"/>
              <a:cs typeface="Arial" panose="020B0604020202020204" pitchFamily="34" charset="0"/>
            </a:endParaRPr>
          </a:p>
          <a:p>
            <a:pPr algn="ctr"/>
            <a:r>
              <a:rPr lang="uk-UA" sz="1600" b="1" dirty="0">
                <a:solidFill>
                  <a:schemeClr val="tx1"/>
                </a:solidFill>
                <a:latin typeface="Arial" panose="020B0604020202020204" pitchFamily="34" charset="0"/>
                <a:cs typeface="Arial" panose="020B0604020202020204" pitchFamily="34" charset="0"/>
              </a:rPr>
              <a:t>Надання якісної освіти для учнів та молоді, створення умов для запровадження нових сучасних підходів для надання медичних послуг населенню, розвиток медичних кадрів, запровадження профілактики захворювань, пропаганда до здорового способу життя, розвиток фізичного виховання та спорту, створення безпечних умов життя для мешканців територіальної громади </a:t>
            </a:r>
          </a:p>
          <a:p>
            <a:pPr algn="ctr"/>
            <a:endParaRPr lang="ru-RU" dirty="0"/>
          </a:p>
        </p:txBody>
      </p:sp>
      <p:sp>
        <p:nvSpPr>
          <p:cNvPr id="10" name="Прямоугольник: скругленные углы 9">
            <a:extLst>
              <a:ext uri="{FF2B5EF4-FFF2-40B4-BE49-F238E27FC236}">
                <a16:creationId xmlns:a16="http://schemas.microsoft.com/office/drawing/2014/main" id="{1CA40E81-189C-4C08-9828-C2962AF19079}"/>
              </a:ext>
            </a:extLst>
          </p:cNvPr>
          <p:cNvSpPr/>
          <p:nvPr/>
        </p:nvSpPr>
        <p:spPr>
          <a:xfrm>
            <a:off x="734134" y="802826"/>
            <a:ext cx="7675730" cy="658067"/>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500" b="1" dirty="0">
              <a:solidFill>
                <a:schemeClr val="tx1"/>
              </a:solidFill>
              <a:latin typeface="Arial" panose="020B0604020202020204" pitchFamily="34" charset="0"/>
              <a:cs typeface="Arial" panose="020B0604020202020204" pitchFamily="34" charset="0"/>
            </a:endParaRPr>
          </a:p>
          <a:p>
            <a:pPr lvl="0" algn="ctr"/>
            <a:r>
              <a:rPr lang="uk-UA" sz="2000" b="1" dirty="0">
                <a:solidFill>
                  <a:schemeClr val="tx1"/>
                </a:solidFill>
                <a:latin typeface="Arial" panose="020B0604020202020204" pitchFamily="34" charset="0"/>
                <a:cs typeface="Arial" panose="020B0604020202020204" pitchFamily="34" charset="0"/>
              </a:rPr>
              <a:t>Напрям </a:t>
            </a:r>
            <a:r>
              <a:rPr lang="uk-UA" sz="2000" b="1" dirty="0" err="1">
                <a:solidFill>
                  <a:schemeClr val="tx1"/>
                </a:solidFill>
                <a:latin typeface="Arial" panose="020B0604020202020204" pitchFamily="34" charset="0"/>
                <a:cs typeface="Arial" panose="020B0604020202020204" pitchFamily="34" charset="0"/>
              </a:rPr>
              <a:t>А.«Соціальна</a:t>
            </a:r>
            <a:r>
              <a:rPr lang="uk-UA" sz="2000" b="1" dirty="0">
                <a:solidFill>
                  <a:schemeClr val="tx1"/>
                </a:solidFill>
                <a:latin typeface="Arial" panose="020B0604020202020204" pitchFamily="34" charset="0"/>
                <a:cs typeface="Arial" panose="020B0604020202020204" pitchFamily="34" charset="0"/>
              </a:rPr>
              <a:t> відповідальність та добробут»</a:t>
            </a:r>
            <a:endParaRPr lang="ru-RU" sz="20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12" name="Picture 2" descr="ÐÐ°ÑÑÐ¸Ð½ÐºÐ¸ Ð¿Ð¾ Ð·Ð°Ð¿ÑÐ¾ÑÑ ÐºÐ°ÑÑÐ¸Ð½ÐºÐ¸ ÑÐ»Ð°Ð³Ð° ÑÐºÑÐ°Ð¸Ð½Ñ,">
            <a:extLst>
              <a:ext uri="{FF2B5EF4-FFF2-40B4-BE49-F238E27FC236}">
                <a16:creationId xmlns:a16="http://schemas.microsoft.com/office/drawing/2014/main" id="{3EE8CAC3-C4A4-4FCC-BBF9-E399A9EE04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Рисунок1">
            <a:extLst>
              <a:ext uri="{FF2B5EF4-FFF2-40B4-BE49-F238E27FC236}">
                <a16:creationId xmlns:a16="http://schemas.microsoft.com/office/drawing/2014/main" id="{09EF8CCA-8CF2-4F15-BBA0-7D9545F797E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1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A24FEA16-D205-4D56-868A-09BF577DC094}"/>
              </a:ext>
            </a:extLst>
          </p:cNvPr>
          <p:cNvGraphicFramePr/>
          <p:nvPr>
            <p:extLst>
              <p:ext uri="{D42A27DB-BD31-4B8C-83A1-F6EECF244321}">
                <p14:modId xmlns:p14="http://schemas.microsoft.com/office/powerpoint/2010/main" val="3348948447"/>
              </p:ext>
            </p:extLst>
          </p:nvPr>
        </p:nvGraphicFramePr>
        <p:xfrm>
          <a:off x="467543" y="2123107"/>
          <a:ext cx="8707951" cy="404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323528" y="1012223"/>
            <a:ext cx="8707950" cy="892674"/>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uk-UA" sz="2200" b="1" dirty="0">
              <a:solidFill>
                <a:schemeClr val="tx1"/>
              </a:solidFill>
              <a:latin typeface="Arial" panose="020B0604020202020204" pitchFamily="34" charset="0"/>
              <a:cs typeface="Arial" panose="020B0604020202020204" pitchFamily="34" charset="0"/>
            </a:endParaRPr>
          </a:p>
          <a:p>
            <a:pPr lvl="0" algn="ctr"/>
            <a:r>
              <a:rPr lang="uk-UA" sz="2200" b="1" dirty="0">
                <a:solidFill>
                  <a:schemeClr val="tx1"/>
                </a:solidFill>
                <a:latin typeface="Arial" panose="020B0604020202020204" pitchFamily="34" charset="0"/>
                <a:cs typeface="Arial" panose="020B0604020202020204" pitchFamily="34" charset="0"/>
              </a:rPr>
              <a:t>Напрям </a:t>
            </a:r>
            <a:r>
              <a:rPr lang="uk-UA" sz="2200" b="1" dirty="0" err="1">
                <a:solidFill>
                  <a:schemeClr val="tx1"/>
                </a:solidFill>
                <a:latin typeface="Arial" panose="020B0604020202020204" pitchFamily="34" charset="0"/>
                <a:cs typeface="Arial" panose="020B0604020202020204" pitchFamily="34" charset="0"/>
              </a:rPr>
              <a:t>А.«Соціальна</a:t>
            </a:r>
            <a:r>
              <a:rPr lang="uk-UA" sz="2200" b="1" dirty="0">
                <a:solidFill>
                  <a:schemeClr val="tx1"/>
                </a:solidFill>
                <a:latin typeface="Arial" panose="020B0604020202020204" pitchFamily="34" charset="0"/>
                <a:cs typeface="Arial" panose="020B0604020202020204" pitchFamily="34" charset="0"/>
              </a:rPr>
              <a:t> відповідальність та добробут»</a:t>
            </a:r>
            <a:endParaRPr lang="ru-RU" sz="2200" b="1" dirty="0">
              <a:solidFill>
                <a:schemeClr val="tx1"/>
              </a:solidFill>
              <a:latin typeface="Arial" panose="020B0604020202020204" pitchFamily="34" charset="0"/>
              <a:cs typeface="Arial" panose="020B0604020202020204" pitchFamily="34" charset="0"/>
            </a:endParaRPr>
          </a:p>
          <a:p>
            <a:endParaRPr lang="ru-RU" sz="2200" dirty="0"/>
          </a:p>
        </p:txBody>
      </p:sp>
      <p:pic>
        <p:nvPicPr>
          <p:cNvPr id="11" name="Picture 2" descr="ÐÐ°ÑÑÐ¸Ð½ÐºÐ¸ Ð¿Ð¾ Ð·Ð°Ð¿ÑÐ¾ÑÑ ÐºÐ°ÑÑÐ¸Ð½ÐºÐ¸ ÑÐ»Ð°Ð³Ð° ÑÐºÑÐ°Ð¸Ð½Ñ,">
            <a:extLst>
              <a:ext uri="{FF2B5EF4-FFF2-40B4-BE49-F238E27FC236}">
                <a16:creationId xmlns:a16="http://schemas.microsoft.com/office/drawing/2014/main" id="{5F54D6A4-1F17-4908-A903-75DE35C407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Рисунок1">
            <a:extLst>
              <a:ext uri="{FF2B5EF4-FFF2-40B4-BE49-F238E27FC236}">
                <a16:creationId xmlns:a16="http://schemas.microsoft.com/office/drawing/2014/main" id="{2B20476F-1284-40F1-A881-09D81C3807F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0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id="{7759A02D-835F-480A-9069-CE912EA5EC7C}"/>
              </a:ext>
            </a:extLst>
          </p:cNvPr>
          <p:cNvSpPr/>
          <p:nvPr/>
        </p:nvSpPr>
        <p:spPr>
          <a:xfrm>
            <a:off x="150652" y="736474"/>
            <a:ext cx="8712969" cy="45809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latin typeface="Arial" panose="020B0604020202020204" pitchFamily="34" charset="0"/>
                <a:cs typeface="Arial" panose="020B0604020202020204" pitchFamily="34" charset="0"/>
              </a:rPr>
              <a:t>Очікувані результати:</a:t>
            </a:r>
            <a:endParaRPr lang="ru-RU" sz="2000" dirty="0"/>
          </a:p>
        </p:txBody>
      </p:sp>
      <p:sp>
        <p:nvSpPr>
          <p:cNvPr id="4" name="Подзаголовок 3">
            <a:extLst>
              <a:ext uri="{FF2B5EF4-FFF2-40B4-BE49-F238E27FC236}">
                <a16:creationId xmlns:a16="http://schemas.microsoft.com/office/drawing/2014/main" id="{FFE45CB7-E4C8-4C9F-9C27-8F0E24D214F0}"/>
              </a:ext>
            </a:extLst>
          </p:cNvPr>
          <p:cNvSpPr>
            <a:spLocks noGrp="1"/>
          </p:cNvSpPr>
          <p:nvPr>
            <p:ph sz="half" idx="1"/>
          </p:nvPr>
        </p:nvSpPr>
        <p:spPr>
          <a:xfrm>
            <a:off x="179511" y="1412776"/>
            <a:ext cx="8964488" cy="5538676"/>
          </a:xfrm>
        </p:spPr>
        <p:txBody>
          <a:bodyPr>
            <a:noAutofit/>
          </a:bodyPr>
          <a:lstStyle/>
          <a:p>
            <a:pPr marL="0" indent="0">
              <a:spcBef>
                <a:spcPts val="0"/>
              </a:spcBef>
              <a:buNone/>
            </a:pPr>
            <a:r>
              <a:rPr lang="uk-UA" sz="2000" b="1" dirty="0">
                <a:latin typeface="Arial" panose="020B0604020202020204" pitchFamily="34" charset="0"/>
                <a:cs typeface="Arial" panose="020B0604020202020204" pitchFamily="34" charset="0"/>
              </a:rPr>
              <a:t>А.1.1.Система освіти, яка відповідає вимогам місцевого ринку праці:</a:t>
            </a:r>
            <a:br>
              <a:rPr lang="ru-RU" sz="2000" b="1" dirty="0">
                <a:latin typeface="Arial" panose="020B0604020202020204" pitchFamily="34" charset="0"/>
                <a:cs typeface="Arial" panose="020B0604020202020204" pitchFamily="34" charset="0"/>
              </a:rPr>
            </a:br>
            <a:r>
              <a:rPr lang="uk-UA" sz="2000" dirty="0">
                <a:solidFill>
                  <a:schemeClr val="tx1"/>
                </a:solidFill>
                <a:latin typeface="Arial" panose="020B0604020202020204" pitchFamily="34" charset="0"/>
                <a:cs typeface="Arial" panose="020B0604020202020204" pitchFamily="34" charset="0"/>
              </a:rPr>
              <a:t>- створено систему з підготовки кадрів для місцевої економіки, регіону тощо;</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надано допомогу молоді у виборі професії, зацікавленість робітничими професіями;</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забезпечено у професійно-технічних, спеціалізованих та вищих навчальних закладах  підготовку спеціалістів відповідно до економічних потреб;</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 зменшено відтік молоді з території Новокаховської міської ради</a:t>
            </a:r>
            <a:endParaRPr lang="ru-RU"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2000" dirty="0">
                <a:solidFill>
                  <a:schemeClr val="tx1"/>
                </a:solidFill>
                <a:latin typeface="Arial" panose="020B0604020202020204" pitchFamily="34" charset="0"/>
                <a:cs typeface="Arial" panose="020B0604020202020204" pitchFamily="34" charset="0"/>
              </a:rPr>
              <a:t>Термін реалізації: до 2027 року</a:t>
            </a:r>
          </a:p>
          <a:p>
            <a:pPr marL="0" indent="0">
              <a:spcBef>
                <a:spcPts val="0"/>
              </a:spcBef>
              <a:buNone/>
            </a:pPr>
            <a:endParaRPr lang="uk-UA" sz="2000" b="1" dirty="0">
              <a:latin typeface="Arial" panose="020B0604020202020204" pitchFamily="34" charset="0"/>
              <a:cs typeface="Arial" panose="020B0604020202020204" pitchFamily="34" charset="0"/>
            </a:endParaRPr>
          </a:p>
          <a:p>
            <a:pPr marL="0" indent="0">
              <a:spcBef>
                <a:spcPts val="0"/>
              </a:spcBef>
              <a:buNone/>
            </a:pPr>
            <a:r>
              <a:rPr lang="uk-UA" sz="2000" b="1" dirty="0">
                <a:latin typeface="Arial" panose="020B0604020202020204" pitchFamily="34" charset="0"/>
                <a:cs typeface="Arial" panose="020B0604020202020204" pitchFamily="34" charset="0"/>
              </a:rPr>
              <a:t>А.1.2.Випускники шкіл конкурентні у сучасному світі:</a:t>
            </a:r>
            <a:endParaRPr lang="ru-RU" sz="2000" b="1" dirty="0">
              <a:latin typeface="Arial" panose="020B0604020202020204" pitchFamily="34" charset="0"/>
              <a:cs typeface="Arial" panose="020B0604020202020204" pitchFamily="34" charset="0"/>
            </a:endParaRPr>
          </a:p>
          <a:p>
            <a:pPr marL="0" indent="0">
              <a:spcBef>
                <a:spcPts val="0"/>
              </a:spcBef>
              <a:buNone/>
            </a:pPr>
            <a:r>
              <a:rPr lang="uk-UA" sz="2000" dirty="0">
                <a:latin typeface="Arial" panose="020B0604020202020204" pitchFamily="34" charset="0"/>
                <a:cs typeface="Arial" panose="020B0604020202020204" pitchFamily="34" charset="0"/>
              </a:rPr>
              <a:t>- отримано висококваліфіковані послуги з освіти;</a:t>
            </a:r>
            <a:endParaRPr lang="ru-RU" sz="2000" dirty="0">
              <a:latin typeface="Arial" panose="020B0604020202020204" pitchFamily="34" charset="0"/>
              <a:cs typeface="Arial" panose="020B0604020202020204" pitchFamily="34" charset="0"/>
            </a:endParaRPr>
          </a:p>
          <a:p>
            <a:pPr marL="0" indent="0">
              <a:spcBef>
                <a:spcPts val="0"/>
              </a:spcBef>
              <a:buNone/>
            </a:pPr>
            <a:r>
              <a:rPr lang="uk-UA" sz="2000" dirty="0">
                <a:latin typeface="Arial" panose="020B0604020202020204" pitchFamily="34" charset="0"/>
                <a:cs typeface="Arial" panose="020B0604020202020204" pitchFamily="34" charset="0"/>
              </a:rPr>
              <a:t>- забезпечено рівний доступ до якісної освіти дітям з особливими освітніми потребами;</a:t>
            </a:r>
            <a:endParaRPr lang="ru-RU" sz="2000" dirty="0">
              <a:latin typeface="Arial" panose="020B0604020202020204" pitchFamily="34" charset="0"/>
              <a:cs typeface="Arial" panose="020B0604020202020204" pitchFamily="34" charset="0"/>
            </a:endParaRPr>
          </a:p>
          <a:p>
            <a:pPr marL="900" indent="0">
              <a:spcBef>
                <a:spcPts val="0"/>
              </a:spcBef>
              <a:buNone/>
            </a:pPr>
            <a:r>
              <a:rPr lang="uk-UA" sz="2000" dirty="0">
                <a:latin typeface="Arial" panose="020B0604020202020204" pitchFamily="34" charset="0"/>
                <a:cs typeface="Arial" panose="020B0604020202020204" pitchFamily="34" charset="0"/>
              </a:rPr>
              <a:t>- сформовано високопрофесійне педагогічне середовище;</a:t>
            </a:r>
            <a:endParaRPr lang="ru-RU" sz="2000" dirty="0">
              <a:latin typeface="Arial" panose="020B0604020202020204" pitchFamily="34" charset="0"/>
              <a:cs typeface="Arial" panose="020B0604020202020204" pitchFamily="34" charset="0"/>
            </a:endParaRPr>
          </a:p>
          <a:p>
            <a:pPr marL="0" indent="0">
              <a:spcBef>
                <a:spcPts val="0"/>
              </a:spcBef>
              <a:buNone/>
            </a:pPr>
            <a:r>
              <a:rPr lang="uk-UA" sz="2000" dirty="0">
                <a:latin typeface="Arial" panose="020B0604020202020204" pitchFamily="34" charset="0"/>
                <a:cs typeface="Arial" panose="020B0604020202020204" pitchFamily="34" charset="0"/>
              </a:rPr>
              <a:t>- забезпечено психологічний комфорт учням у освітніх закладах, налагоджено партнерські відносини між дитиною, учнем та батьками</a:t>
            </a:r>
            <a:endParaRPr lang="ru-RU" sz="2000" dirty="0">
              <a:latin typeface="Arial" panose="020B0604020202020204" pitchFamily="34" charset="0"/>
              <a:cs typeface="Arial" panose="020B0604020202020204" pitchFamily="34" charset="0"/>
            </a:endParaRPr>
          </a:p>
          <a:p>
            <a:pPr marL="0" indent="-342000" fontAlgn="auto">
              <a:spcBef>
                <a:spcPts val="0"/>
              </a:spcBef>
              <a:buFont typeface="Wingdings 3" charset="2"/>
              <a:buNone/>
            </a:pPr>
            <a:r>
              <a:rPr lang="uk-UA" sz="2000" dirty="0">
                <a:latin typeface="Arial" panose="020B0604020202020204" pitchFamily="34" charset="0"/>
                <a:cs typeface="Arial" panose="020B0604020202020204" pitchFamily="34" charset="0"/>
              </a:rPr>
              <a:t>Термін реалізації: постійно</a:t>
            </a:r>
            <a:endParaRPr lang="ru-RU" sz="2000" dirty="0">
              <a:solidFill>
                <a:schemeClr val="tx1"/>
              </a:solidFill>
              <a:latin typeface="Arial" panose="020B0604020202020204" pitchFamily="34" charset="0"/>
              <a:cs typeface="Arial" panose="020B0604020202020204" pitchFamily="34" charset="0"/>
            </a:endParaRPr>
          </a:p>
          <a:p>
            <a:pPr marL="0" indent="0">
              <a:buNone/>
            </a:pPr>
            <a:endParaRPr lang="ru-RU" sz="2000" dirty="0">
              <a:latin typeface="Arial" panose="020B0604020202020204" pitchFamily="34" charset="0"/>
              <a:cs typeface="Arial" panose="020B0604020202020204" pitchFamily="34" charset="0"/>
            </a:endParaRPr>
          </a:p>
        </p:txBody>
      </p:sp>
      <p:sp>
        <p:nvSpPr>
          <p:cNvPr id="6" name="Подзаголовок 3">
            <a:extLst>
              <a:ext uri="{FF2B5EF4-FFF2-40B4-BE49-F238E27FC236}">
                <a16:creationId xmlns:a16="http://schemas.microsoft.com/office/drawing/2014/main" id="{DA6ABCD0-7D36-4DED-9749-26290E1678B0}"/>
              </a:ext>
            </a:extLst>
          </p:cNvPr>
          <p:cNvSpPr txBox="1">
            <a:spLocks/>
          </p:cNvSpPr>
          <p:nvPr/>
        </p:nvSpPr>
        <p:spPr>
          <a:xfrm>
            <a:off x="162602" y="2360580"/>
            <a:ext cx="8775837" cy="15933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endParaRPr lang="ru-RU" sz="1300" dirty="0">
              <a:solidFill>
                <a:schemeClr val="tx1"/>
              </a:solidFill>
              <a:latin typeface="Arial" panose="020B0604020202020204" pitchFamily="34" charset="0"/>
              <a:cs typeface="Arial" panose="020B0604020202020204" pitchFamily="34" charset="0"/>
            </a:endParaRPr>
          </a:p>
        </p:txBody>
      </p:sp>
      <p:pic>
        <p:nvPicPr>
          <p:cNvPr id="7" name="Picture 2" descr="ÐÐ°ÑÑÐ¸Ð½ÐºÐ¸ Ð¿Ð¾ Ð·Ð°Ð¿ÑÐ¾ÑÑ ÐºÐ°ÑÑÐ¸Ð½ÐºÐ¸ ÑÐ»Ð°Ð³Ð° ÑÐºÑÐ°Ð¸Ð½Ñ,">
            <a:extLst>
              <a:ext uri="{FF2B5EF4-FFF2-40B4-BE49-F238E27FC236}">
                <a16:creationId xmlns:a16="http://schemas.microsoft.com/office/drawing/2014/main" id="{647CE3B1-EBA6-49A2-BA90-440C53759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8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Рисунок1">
            <a:extLst>
              <a:ext uri="{FF2B5EF4-FFF2-40B4-BE49-F238E27FC236}">
                <a16:creationId xmlns:a16="http://schemas.microsoft.com/office/drawing/2014/main" id="{79381419-76B3-4091-B603-C67B0DF5C84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235" b="13284"/>
          <a:stretch>
            <a:fillRect/>
          </a:stretch>
        </p:blipFill>
        <p:spPr bwMode="auto">
          <a:xfrm>
            <a:off x="-396552" y="-99393"/>
            <a:ext cx="1368152" cy="9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4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9819</TotalTime>
  <Words>3484</Words>
  <Application>Microsoft Office PowerPoint</Application>
  <PresentationFormat>Экран (4:3)</PresentationFormat>
  <Paragraphs>517</Paragraphs>
  <Slides>38</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Calibri</vt:lpstr>
      <vt:lpstr>Calibri Light</vt:lpstr>
      <vt:lpstr>Tahoma</vt:lpstr>
      <vt:lpstr>Times New Roman</vt:lpstr>
      <vt:lpstr>Wingdings 3</vt:lpstr>
      <vt:lpstr>Тема Office</vt:lpstr>
      <vt:lpstr> Стратегія розвитку  Новокаховської міської ради</vt:lpstr>
      <vt:lpstr>Перспективний розвиток громади</vt:lpstr>
      <vt:lpstr> Процес стратегічного планування </vt:lpstr>
      <vt:lpstr>Основні проблеми розвитку Новокаховської міської ради</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 </vt:lpstr>
      <vt:lpstr> </vt:lpstr>
      <vt:lpstr>Презентация PowerPoint</vt:lpstr>
      <vt:lpstr>Портфель основних амбітних проектів за стратегічним напрямком А «Соціальна відповідальність та добробут»</vt:lpstr>
      <vt:lpstr>Портфель основних амбітних проектів за стратегічним напрямком А «Соціальна відповідальність та добробут»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Портфель основних амбітних проектів за стратегічним напрямком В.«Еко-територія»</vt:lpstr>
      <vt:lpstr>Портфель основних амбітних проектів за стратегічним напрямком В.«Еко-територія»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Портфель основних амбітних проектів за стратегічним напрямком С.«Інфраструктура для розвитку бізнесу та туризму»</vt:lpstr>
      <vt:lpstr>Презентация PowerPoint</vt:lpstr>
      <vt:lpstr>Презентация PowerPoint</vt:lpstr>
    </vt:vector>
  </TitlesOfParts>
  <Company>Организация</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Владелец</dc:creator>
  <cp:lastModifiedBy>User</cp:lastModifiedBy>
  <cp:revision>567</cp:revision>
  <cp:lastPrinted>2018-04-06T06:34:10Z</cp:lastPrinted>
  <dcterms:created xsi:type="dcterms:W3CDTF">2013-02-16T16:24:12Z</dcterms:created>
  <dcterms:modified xsi:type="dcterms:W3CDTF">2019-03-26T08:23:14Z</dcterms:modified>
</cp:coreProperties>
</file>